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0.jpg" ContentType="image/jpg"/>
  <Override PartName="/ppt/media/image55.jpg" ContentType="image/jpg"/>
  <Override PartName="/ppt/media/image56.jpg" ContentType="image/jpg"/>
  <Override PartName="/ppt/media/image58.jpg" ContentType="image/jpg"/>
  <Override PartName="/ppt/media/image59.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media/image77.jpg" ContentType="image/jpg"/>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79.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67" r:id="rId2"/>
  </p:sldMasterIdLst>
  <p:notesMasterIdLst>
    <p:notesMasterId r:id="rId46"/>
  </p:notesMasterIdLst>
  <p:sldIdLst>
    <p:sldId id="256" r:id="rId3"/>
    <p:sldId id="322" r:id="rId4"/>
    <p:sldId id="325" r:id="rId5"/>
    <p:sldId id="280" r:id="rId6"/>
    <p:sldId id="282" r:id="rId7"/>
    <p:sldId id="317" r:id="rId8"/>
    <p:sldId id="284" r:id="rId9"/>
    <p:sldId id="310" r:id="rId10"/>
    <p:sldId id="312" r:id="rId11"/>
    <p:sldId id="313" r:id="rId12"/>
    <p:sldId id="314" r:id="rId13"/>
    <p:sldId id="315" r:id="rId14"/>
    <p:sldId id="319" r:id="rId15"/>
    <p:sldId id="318" r:id="rId16"/>
    <p:sldId id="320" r:id="rId17"/>
    <p:sldId id="324" r:id="rId18"/>
    <p:sldId id="285" r:id="rId19"/>
    <p:sldId id="286" r:id="rId20"/>
    <p:sldId id="287" r:id="rId21"/>
    <p:sldId id="288" r:id="rId22"/>
    <p:sldId id="289" r:id="rId23"/>
    <p:sldId id="290" r:id="rId24"/>
    <p:sldId id="291" r:id="rId25"/>
    <p:sldId id="292" r:id="rId26"/>
    <p:sldId id="293" r:id="rId27"/>
    <p:sldId id="294" r:id="rId28"/>
    <p:sldId id="295" r:id="rId29"/>
    <p:sldId id="326" r:id="rId30"/>
    <p:sldId id="296" r:id="rId31"/>
    <p:sldId id="297" r:id="rId32"/>
    <p:sldId id="298" r:id="rId33"/>
    <p:sldId id="299" r:id="rId34"/>
    <p:sldId id="300" r:id="rId35"/>
    <p:sldId id="301" r:id="rId36"/>
    <p:sldId id="302" r:id="rId37"/>
    <p:sldId id="303" r:id="rId38"/>
    <p:sldId id="304" r:id="rId39"/>
    <p:sldId id="305" r:id="rId40"/>
    <p:sldId id="306" r:id="rId41"/>
    <p:sldId id="323" r:id="rId42"/>
    <p:sldId id="327" r:id="rId43"/>
    <p:sldId id="321" r:id="rId44"/>
    <p:sldId id="31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28"/>
    <p:restoredTop sz="81843"/>
  </p:normalViewPr>
  <p:slideViewPr>
    <p:cSldViewPr snapToGrid="0" snapToObjects="1">
      <p:cViewPr>
        <p:scale>
          <a:sx n="110" d="100"/>
          <a:sy n="110" d="100"/>
        </p:scale>
        <p:origin x="2096"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dupont/Documents/Hiring%20Process/STC%20-%20Strategy/Spark%202.0.0/Spark%202.0.0%20-%20Company%20Analysis-v2.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dupont/Documents/Hiring%20Process/XLS/SPARK_2.0%20Companies.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file://localhost/Users/dupont/Documents/Hiring%20Process/STC%20-%20Strategy/Spark%202.0.0/Spark%202.0.0%20-%20Company%20Analysis%20(UPDATED).xlsx"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dirty="0">
                <a:solidFill>
                  <a:schemeClr val="tx1"/>
                </a:solidFill>
              </a:rPr>
              <a:t>Top 7 Contributing Companies</a:t>
            </a:r>
            <a:r>
              <a:rPr lang="en-US" sz="1200" b="1" baseline="0" dirty="0">
                <a:solidFill>
                  <a:schemeClr val="tx1"/>
                </a:solidFill>
              </a:rPr>
              <a:t> to </a:t>
            </a:r>
            <a:r>
              <a:rPr lang="en-US" sz="1200" b="1" dirty="0">
                <a:solidFill>
                  <a:schemeClr val="tx1"/>
                </a:solidFill>
              </a:rPr>
              <a:t>Spark</a:t>
            </a:r>
            <a:r>
              <a:rPr lang="en-US" sz="1200" b="1" baseline="0" dirty="0">
                <a:solidFill>
                  <a:schemeClr val="tx1"/>
                </a:solidFill>
              </a:rPr>
              <a:t> 2.0.0</a:t>
            </a:r>
            <a:endParaRPr lang="en-US" sz="1200" b="1" dirty="0">
              <a:solidFill>
                <a:schemeClr val="tx1"/>
              </a:solidFill>
            </a:endParaRPr>
          </a:p>
        </c:rich>
      </c:tx>
      <c:layout>
        <c:manualLayout>
          <c:xMode val="edge"/>
          <c:yMode val="edge"/>
          <c:x val="0.250816254771951"/>
          <c:y val="0.0213322762378599"/>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01836003756816"/>
          <c:y val="0.148286195161773"/>
          <c:w val="0.905708409848092"/>
          <c:h val="0.651794682720184"/>
        </c:manualLayout>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1"/>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dPt>
          <c:dPt>
            <c:idx val="2"/>
            <c:invertIfNegative val="0"/>
            <c:bubble3D val="0"/>
          </c:dPt>
          <c:cat>
            <c:strRef>
              <c:f>(IBM!$A$4:$A$6,IBM!$A$8,IBM!$A$10,IBM!$A$11,IBM!$A$13)</c:f>
              <c:strCache>
                <c:ptCount val="7"/>
                <c:pt idx="0">
                  <c:v>Databricks</c:v>
                </c:pt>
                <c:pt idx="1">
                  <c:v>IBM</c:v>
                </c:pt>
                <c:pt idx="2">
                  <c:v>Hortonworks</c:v>
                </c:pt>
                <c:pt idx="3">
                  <c:v>Cloudera</c:v>
                </c:pt>
                <c:pt idx="4">
                  <c:v>Intel</c:v>
                </c:pt>
                <c:pt idx="5">
                  <c:v>IVU Traffic Technologies</c:v>
                </c:pt>
                <c:pt idx="6">
                  <c:v>Tencent</c:v>
                </c:pt>
              </c:strCache>
            </c:strRef>
          </c:cat>
          <c:val>
            <c:numRef>
              <c:f>(IBM!$B$4:$B$6,IBM!$B$8,IBM!$B$10,IBM!$B$11,IBM!$B$13)</c:f>
              <c:numCache>
                <c:formatCode>General</c:formatCode>
                <c:ptCount val="7"/>
                <c:pt idx="0">
                  <c:v>977.0</c:v>
                </c:pt>
                <c:pt idx="1">
                  <c:v>526.0</c:v>
                </c:pt>
                <c:pt idx="2">
                  <c:v>124.0</c:v>
                </c:pt>
                <c:pt idx="3">
                  <c:v>102.0</c:v>
                </c:pt>
                <c:pt idx="4">
                  <c:v>71.0</c:v>
                </c:pt>
                <c:pt idx="5">
                  <c:v>54.0</c:v>
                </c:pt>
                <c:pt idx="6">
                  <c:v>36.0</c:v>
                </c:pt>
              </c:numCache>
            </c:numRef>
          </c:val>
        </c:ser>
        <c:dLbls>
          <c:showLegendKey val="0"/>
          <c:showVal val="0"/>
          <c:showCatName val="0"/>
          <c:showSerName val="0"/>
          <c:showPercent val="0"/>
          <c:showBubbleSize val="0"/>
        </c:dLbls>
        <c:gapWidth val="70"/>
        <c:overlap val="-27"/>
        <c:axId val="1233623264"/>
        <c:axId val="1233252080"/>
      </c:barChart>
      <c:catAx>
        <c:axId val="1233623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233252080"/>
        <c:crosses val="autoZero"/>
        <c:auto val="1"/>
        <c:lblAlgn val="ctr"/>
        <c:lblOffset val="100"/>
        <c:noMultiLvlLbl val="0"/>
      </c:catAx>
      <c:valAx>
        <c:axId val="1233252080"/>
        <c:scaling>
          <c:orientation val="minMax"/>
          <c:max val="100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bg2"/>
                </a:solidFill>
                <a:latin typeface="+mn-lt"/>
                <a:ea typeface="+mn-ea"/>
                <a:cs typeface="+mn-cs"/>
              </a:defRPr>
            </a:pPr>
            <a:endParaRPr lang="en-US"/>
          </a:p>
        </c:txPr>
        <c:crossAx val="1233623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8022834875097"/>
          <c:y val="0.0454058299366815"/>
          <c:w val="0.485714222032566"/>
          <c:h val="0.806624203050072"/>
        </c:manualLayout>
      </c:layout>
      <c:pieChart>
        <c:varyColors val="1"/>
        <c:ser>
          <c:idx val="0"/>
          <c:order val="0"/>
          <c:dPt>
            <c:idx val="0"/>
            <c:bubble3D val="0"/>
            <c:spPr>
              <a:solidFill>
                <a:schemeClr val="accent6"/>
              </a:solidFill>
              <a:ln w="19050">
                <a:solidFill>
                  <a:schemeClr val="lt1"/>
                </a:solidFill>
              </a:ln>
              <a:effectLst/>
            </c:spPr>
          </c:dPt>
          <c:dPt>
            <c:idx val="1"/>
            <c:bubble3D val="0"/>
            <c:spPr>
              <a:solidFill>
                <a:schemeClr val="accent5"/>
              </a:solidFill>
              <a:ln w="19050">
                <a:solidFill>
                  <a:schemeClr val="lt1"/>
                </a:solidFill>
              </a:ln>
              <a:effectLst/>
            </c:spPr>
          </c:dPt>
          <c:dPt>
            <c:idx val="2"/>
            <c:bubble3D val="0"/>
            <c:spPr>
              <a:solidFill>
                <a:srgbClr val="00B050"/>
              </a:solidFill>
              <a:ln w="19050">
                <a:solidFill>
                  <a:schemeClr val="lt1"/>
                </a:solidFill>
              </a:ln>
              <a:effectLst/>
            </c:spPr>
          </c:dPt>
          <c:dPt>
            <c:idx val="3"/>
            <c:bubble3D val="0"/>
            <c:spPr>
              <a:solidFill>
                <a:schemeClr val="accent6">
                  <a:lumMod val="60000"/>
                </a:schemeClr>
              </a:solidFill>
              <a:ln w="19050">
                <a:solidFill>
                  <a:schemeClr val="lt1"/>
                </a:solidFill>
              </a:ln>
              <a:effectLst/>
            </c:spPr>
          </c:dPt>
          <c:dPt>
            <c:idx val="4"/>
            <c:bubble3D val="0"/>
            <c:spPr>
              <a:solidFill>
                <a:schemeClr val="accent5">
                  <a:lumMod val="60000"/>
                </a:schemeClr>
              </a:solidFill>
              <a:ln w="19050">
                <a:solidFill>
                  <a:schemeClr val="lt1"/>
                </a:solidFill>
              </a:ln>
              <a:effectLst/>
            </c:spPr>
          </c:dPt>
          <c:dPt>
            <c:idx val="5"/>
            <c:bubble3D val="0"/>
            <c:spPr>
              <a:solidFill>
                <a:srgbClr val="FFFF00"/>
              </a:solidFill>
              <a:ln w="19050">
                <a:solidFill>
                  <a:schemeClr val="lt1"/>
                </a:solidFill>
              </a:ln>
              <a:effectLst/>
            </c:spPr>
          </c:dPt>
          <c:dPt>
            <c:idx val="6"/>
            <c:bubble3D val="0"/>
            <c:spPr>
              <a:solidFill>
                <a:schemeClr val="accent6">
                  <a:lumMod val="80000"/>
                  <a:lumOff val="20000"/>
                </a:schemeClr>
              </a:solidFill>
              <a:ln w="19050">
                <a:solidFill>
                  <a:schemeClr val="lt1"/>
                </a:solidFill>
              </a:ln>
              <a:effectLst/>
            </c:spPr>
          </c:dPt>
          <c:dPt>
            <c:idx val="7"/>
            <c:bubble3D val="0"/>
            <c:spPr>
              <a:solidFill>
                <a:srgbClr val="92D050"/>
              </a:solidFill>
              <a:ln w="19050">
                <a:solidFill>
                  <a:schemeClr val="lt1"/>
                </a:solidFill>
              </a:ln>
              <a:effectLst/>
            </c:spPr>
          </c:dPt>
          <c:dLbls>
            <c:dLbl>
              <c:idx val="0"/>
              <c:layout>
                <c:manualLayout>
                  <c:x val="-0.197882866508701"/>
                  <c:y val="0.106699006224849"/>
                </c:manualLayout>
              </c:layout>
              <c:tx>
                <c:rich>
                  <a:bodyPr/>
                  <a:lstStyle/>
                  <a:p>
                    <a:fld id="{2E60C295-3A85-4345-8C0A-F9E13825F08C}" type="CATEGORYNAME">
                      <a:rPr lang="en-US">
                        <a:solidFill>
                          <a:schemeClr val="bg1"/>
                        </a:solidFill>
                      </a:rPr>
                      <a:pPr/>
                      <a:t>[CATEGORY NAME]</a:t>
                    </a:fld>
                    <a:endParaRPr 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Lst>
            </c:dLbl>
            <c:dLbl>
              <c:idx val="1"/>
              <c:delete val="1"/>
              <c:extLst>
                <c:ext xmlns:c15="http://schemas.microsoft.com/office/drawing/2012/chart" uri="{CE6537A1-D6FC-4f65-9D91-7224C49458BB}"/>
              </c:extLst>
            </c:dLbl>
            <c:dLbl>
              <c:idx val="2"/>
              <c:layout>
                <c:manualLayout>
                  <c:x val="0.0925137044507095"/>
                  <c:y val="0.0547452906471804"/>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4295910839739"/>
                      <c:h val="0.0781474178021628"/>
                    </c:manualLayout>
                  </c15:layout>
                </c:ext>
              </c:extLst>
            </c:dLbl>
            <c:dLbl>
              <c:idx val="3"/>
              <c:layout>
                <c:manualLayout>
                  <c:x val="0.00776433572469767"/>
                  <c:y val="0.0530718934894317"/>
                </c:manualLayout>
              </c:layout>
              <c:showLegendKey val="0"/>
              <c:showVal val="0"/>
              <c:showCatName val="1"/>
              <c:showSerName val="0"/>
              <c:showPercent val="0"/>
              <c:showBubbleSize val="0"/>
              <c:extLst>
                <c:ext xmlns:c15="http://schemas.microsoft.com/office/drawing/2012/chart" uri="{CE6537A1-D6FC-4f65-9D91-7224C49458BB}"/>
              </c:extLst>
            </c:dLbl>
            <c:dLbl>
              <c:idx val="4"/>
              <c:layout>
                <c:manualLayout>
                  <c:x val="-0.00709142257608421"/>
                  <c:y val="0.05472913881457"/>
                </c:manualLayout>
              </c:layout>
              <c:showLegendKey val="0"/>
              <c:showVal val="0"/>
              <c:showCatName val="1"/>
              <c:showSerName val="0"/>
              <c:showPercent val="0"/>
              <c:showBubbleSize val="0"/>
              <c:extLst>
                <c:ext xmlns:c15="http://schemas.microsoft.com/office/drawing/2012/chart" uri="{CE6537A1-D6FC-4f65-9D91-7224C49458BB}"/>
              </c:extLst>
            </c:dLbl>
            <c:dLbl>
              <c:idx val="5"/>
              <c:layout>
                <c:manualLayout>
                  <c:x val="-0.0167134119432054"/>
                  <c:y val="0.0268689100440508"/>
                </c:manualLayout>
              </c:layout>
              <c:showLegendKey val="0"/>
              <c:showVal val="0"/>
              <c:showCatName val="1"/>
              <c:showSerName val="0"/>
              <c:showPercent val="0"/>
              <c:showBubbleSize val="0"/>
              <c:extLst>
                <c:ext xmlns:c15="http://schemas.microsoft.com/office/drawing/2012/chart" uri="{CE6537A1-D6FC-4f65-9D91-7224C49458BB}"/>
              </c:extLst>
            </c:dLbl>
            <c:dLbl>
              <c:idx val="6"/>
              <c:layout>
                <c:manualLayout>
                  <c:x val="-0.00894157914338012"/>
                  <c:y val="-0.0352756024212943"/>
                </c:manualLayout>
              </c:layout>
              <c:showLegendKey val="0"/>
              <c:showVal val="0"/>
              <c:showCatName val="1"/>
              <c:showSerName val="0"/>
              <c:showPercent val="0"/>
              <c:showBubbleSize val="0"/>
              <c:extLst>
                <c:ext xmlns:c15="http://schemas.microsoft.com/office/drawing/2012/chart" uri="{CE6537A1-D6FC-4f65-9D91-7224C49458BB}"/>
              </c:extLst>
            </c:dLbl>
            <c:dLbl>
              <c:idx val="7"/>
              <c:layout>
                <c:manualLayout>
                  <c:x val="0.116751343090878"/>
                  <c:y val="0.17391149266824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(Pivot!$C$4,Pivot!$C$5,Pivot!$C$8,Pivot!$C$9,Pivot!$C$10,Pivot!$C$12,Pivot!$C$13,Pivot!$C$16)</c:f>
              <c:strCache>
                <c:ptCount val="8"/>
                <c:pt idx="0">
                  <c:v>Databricks</c:v>
                </c:pt>
                <c:pt idx="1">
                  <c:v>IBM</c:v>
                </c:pt>
                <c:pt idx="2">
                  <c:v>Hortonworks</c:v>
                </c:pt>
                <c:pt idx="3">
                  <c:v>Cloudera</c:v>
                </c:pt>
                <c:pt idx="4">
                  <c:v>Intel</c:v>
                </c:pt>
                <c:pt idx="5">
                  <c:v>Tencent</c:v>
                </c:pt>
                <c:pt idx="6">
                  <c:v>NTT</c:v>
                </c:pt>
                <c:pt idx="7">
                  <c:v>Other</c:v>
                </c:pt>
              </c:strCache>
            </c:strRef>
          </c:cat>
          <c:val>
            <c:numRef>
              <c:f>(Pivot!$D$4,Pivot!$D$5,Pivot!$D$8,Pivot!$D$9,Pivot!$D$10,Pivot!$D$12,Pivot!$D$13,Pivot!$D$16)</c:f>
              <c:numCache>
                <c:formatCode>General</c:formatCode>
                <c:ptCount val="8"/>
                <c:pt idx="0">
                  <c:v>1118.0</c:v>
                </c:pt>
                <c:pt idx="1">
                  <c:v>452.0</c:v>
                </c:pt>
                <c:pt idx="2">
                  <c:v>131.0</c:v>
                </c:pt>
                <c:pt idx="3">
                  <c:v>109.0</c:v>
                </c:pt>
                <c:pt idx="4">
                  <c:v>96.0</c:v>
                </c:pt>
                <c:pt idx="5">
                  <c:v>36.0</c:v>
                </c:pt>
                <c:pt idx="6">
                  <c:v>25.0</c:v>
                </c:pt>
                <c:pt idx="7">
                  <c:v>712.0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a:solidFill>
                  <a:schemeClr val="tx1"/>
                </a:solidFill>
              </a:rPr>
              <a:t>Spark</a:t>
            </a:r>
            <a:r>
              <a:rPr lang="en-US" sz="1000" b="1" baseline="0">
                <a:solidFill>
                  <a:schemeClr val="tx1"/>
                </a:solidFill>
              </a:rPr>
              <a:t> 2.0.0: Company Contribution Comparison</a:t>
            </a:r>
            <a:endParaRPr lang="en-US" sz="1000" b="1">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1"/>
          <c:order val="0"/>
          <c:tx>
            <c:v>Databricks</c:v>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Databricks!$B$2:$B$7</c:f>
              <c:numCache>
                <c:formatCode>General</c:formatCode>
                <c:ptCount val="6"/>
                <c:pt idx="0">
                  <c:v>89.0</c:v>
                </c:pt>
                <c:pt idx="1">
                  <c:v>700.0</c:v>
                </c:pt>
                <c:pt idx="2">
                  <c:v>51.0</c:v>
                </c:pt>
                <c:pt idx="3">
                  <c:v>39.0</c:v>
                </c:pt>
                <c:pt idx="4">
                  <c:v>10.0</c:v>
                </c:pt>
                <c:pt idx="5">
                  <c:v>41.0</c:v>
                </c:pt>
              </c:numCache>
            </c:numRef>
          </c:val>
        </c:ser>
        <c:ser>
          <c:idx val="2"/>
          <c:order val="1"/>
          <c:tx>
            <c:v>Cloudera</c:v>
          </c:tx>
          <c:spPr>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Cloudera!$B$2:$B$7</c:f>
              <c:numCache>
                <c:formatCode>General</c:formatCode>
                <c:ptCount val="6"/>
                <c:pt idx="0">
                  <c:v>35.0</c:v>
                </c:pt>
                <c:pt idx="1">
                  <c:v>16.0</c:v>
                </c:pt>
                <c:pt idx="2">
                  <c:v>10.0</c:v>
                </c:pt>
                <c:pt idx="3">
                  <c:v>3.0</c:v>
                </c:pt>
                <c:pt idx="4">
                  <c:v>#N/A</c:v>
                </c:pt>
                <c:pt idx="5">
                  <c:v>10.0</c:v>
                </c:pt>
              </c:numCache>
            </c:numRef>
          </c:val>
        </c:ser>
        <c:ser>
          <c:idx val="3"/>
          <c:order val="2"/>
          <c:tx>
            <c:v>Hortonworks</c:v>
          </c:tx>
          <c:spPr>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Hortonworks!$B$2:$B$7</c:f>
              <c:numCache>
                <c:formatCode>General</c:formatCode>
                <c:ptCount val="6"/>
                <c:pt idx="0">
                  <c:v>10.0</c:v>
                </c:pt>
                <c:pt idx="1">
                  <c:v>7.0</c:v>
                </c:pt>
                <c:pt idx="2">
                  <c:v>64.0</c:v>
                </c:pt>
                <c:pt idx="3">
                  <c:v>25.0</c:v>
                </c:pt>
                <c:pt idx="4">
                  <c:v>24.0</c:v>
                </c:pt>
                <c:pt idx="5">
                  <c:v>3.0</c:v>
                </c:pt>
              </c:numCache>
            </c:numRef>
          </c:val>
        </c:ser>
        <c:ser>
          <c:idx val="0"/>
          <c:order val="3"/>
          <c:tx>
            <c:v>IBM</c:v>
          </c:tx>
          <c:spPr>
            <a:solidFill>
              <a:schemeClr val="accent5"/>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Databricks!$H$2:$H$7</c:f>
              <c:numCache>
                <c:formatCode>General</c:formatCode>
                <c:ptCount val="6"/>
                <c:pt idx="0">
                  <c:v>28.0</c:v>
                </c:pt>
                <c:pt idx="1">
                  <c:v>259.0</c:v>
                </c:pt>
                <c:pt idx="2">
                  <c:v>133.0</c:v>
                </c:pt>
                <c:pt idx="3">
                  <c:v>77.0</c:v>
                </c:pt>
                <c:pt idx="4">
                  <c:v>28.0</c:v>
                </c:pt>
                <c:pt idx="5">
                  <c:v>12.0</c:v>
                </c:pt>
              </c:numCache>
            </c:numRef>
          </c:val>
        </c:ser>
        <c:dLbls>
          <c:showLegendKey val="0"/>
          <c:showVal val="0"/>
          <c:showCatName val="0"/>
          <c:showSerName val="0"/>
          <c:showPercent val="0"/>
          <c:showBubbleSize val="0"/>
        </c:dLbls>
        <c:gapWidth val="150"/>
        <c:shape val="box"/>
        <c:axId val="1227645184"/>
        <c:axId val="1227650080"/>
        <c:axId val="0"/>
      </c:bar3DChart>
      <c:catAx>
        <c:axId val="12276451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227650080"/>
        <c:crosses val="autoZero"/>
        <c:auto val="1"/>
        <c:lblAlgn val="ctr"/>
        <c:lblOffset val="100"/>
        <c:noMultiLvlLbl val="0"/>
      </c:catAx>
      <c:valAx>
        <c:axId val="1227650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1227645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5.png"/></Relationships>
</file>

<file path=ppt/drawings/_rels/drawing2.xml.rels><?xml version="1.0" encoding="UTF-8" standalone="yes"?>
<Relationships xmlns="http://schemas.openxmlformats.org/package/2006/relationships"><Relationship Id="rId1" Type="http://schemas.openxmlformats.org/officeDocument/2006/relationships/image" Target="../media/image78.png"/></Relationships>
</file>

<file path=ppt/drawings/drawing1.xml><?xml version="1.0" encoding="utf-8"?>
<c:userShapes xmlns:c="http://schemas.openxmlformats.org/drawingml/2006/chart">
  <cdr:relSizeAnchor xmlns:cdr="http://schemas.openxmlformats.org/drawingml/2006/chartDrawing">
    <cdr:from>
      <cdr:x>0.91971</cdr:x>
      <cdr:y>0.93701</cdr:y>
    </cdr:from>
    <cdr:to>
      <cdr:x>1</cdr:x>
      <cdr:y>1</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7204048" y="5270944"/>
          <a:ext cx="396234" cy="187198"/>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0.46936</cdr:x>
      <cdr:y>0.54325</cdr:y>
    </cdr:from>
    <cdr:to>
      <cdr:x>0.55144</cdr:x>
      <cdr:y>0.68508</cdr:y>
    </cdr:to>
    <cdr:pic>
      <cdr:nvPicPr>
        <cdr:cNvPr id="2" name="Picture 1"/>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4010898" y="2248182"/>
          <a:ext cx="701409" cy="586943"/>
        </a:xfrm>
        <a:prstGeom xmlns:a="http://schemas.openxmlformats.org/drawingml/2006/main" prst="rect">
          <a:avLst/>
        </a:prstGeom>
      </cdr:spPr>
    </cdr:pic>
  </cdr:relSizeAnchor>
  <cdr:relSizeAnchor xmlns:cdr="http://schemas.openxmlformats.org/drawingml/2006/chartDrawing">
    <cdr:from>
      <cdr:x>0.61495</cdr:x>
      <cdr:y>0.59583</cdr:y>
    </cdr:from>
    <cdr:to>
      <cdr:x>0.69703</cdr:x>
      <cdr:y>0.73766</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255069" y="2465786"/>
          <a:ext cx="701410" cy="586943"/>
        </a:xfrm>
        <a:prstGeom xmlns:a="http://schemas.openxmlformats.org/drawingml/2006/main" prst="rect">
          <a:avLst/>
        </a:prstGeom>
      </cdr:spPr>
    </cdr:pic>
  </cdr:relSizeAnchor>
  <cdr:relSizeAnchor xmlns:cdr="http://schemas.openxmlformats.org/drawingml/2006/chartDrawing">
    <cdr:from>
      <cdr:x>0.7599</cdr:x>
      <cdr:y>0.6434</cdr:y>
    </cdr:from>
    <cdr:to>
      <cdr:x>0.84198</cdr:x>
      <cdr:y>0.78523</cdr:y>
    </cdr:to>
    <cdr:pic>
      <cdr:nvPicPr>
        <cdr:cNvPr id="4" name="Picture 3"/>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6493761" y="2662647"/>
          <a:ext cx="701410" cy="58694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0CF9E-46E2-7D48-8A8C-42DB889879C7}" type="datetimeFigureOut">
              <a:rPr lang="en-US" smtClean="0"/>
              <a:t>6/29/17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44C61-3983-2249-9894-A3885A3826C0}" type="slidenum">
              <a:rPr lang="en-US" smtClean="0"/>
              <a:t>‹#›</a:t>
            </a:fld>
            <a:endParaRPr lang="en-US"/>
          </a:p>
        </p:txBody>
      </p:sp>
    </p:spTree>
    <p:extLst>
      <p:ext uri="{BB962C8B-B14F-4D97-AF65-F5344CB8AC3E}">
        <p14:creationId xmlns:p14="http://schemas.microsoft.com/office/powerpoint/2010/main" val="780551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data professionals?</a:t>
            </a:r>
          </a:p>
          <a:p>
            <a:r>
              <a:rPr lang="en-US" dirty="0" smtClean="0"/>
              <a:t>Quick round table of who you are and what you do </a:t>
            </a:r>
            <a:r>
              <a:rPr lang="is-IS" dirty="0" smtClean="0"/>
              <a:t>….</a:t>
            </a:r>
          </a:p>
          <a:p>
            <a:endParaRPr lang="is-IS" dirty="0" smtClean="0"/>
          </a:p>
          <a:p>
            <a:r>
              <a:rPr lang="en-US" baseline="0" dirty="0" smtClean="0"/>
              <a:t>Great! </a:t>
            </a:r>
            <a:br>
              <a:rPr lang="en-US" baseline="0" dirty="0" smtClean="0"/>
            </a:br>
            <a:r>
              <a:rPr lang="en-US" baseline="0" dirty="0" smtClean="0"/>
              <a:t>How many of you have heard of spark? Used spark? </a:t>
            </a:r>
          </a:p>
          <a:p>
            <a:endParaRPr lang="is-IS" dirty="0" smtClean="0"/>
          </a:p>
        </p:txBody>
      </p:sp>
      <p:sp>
        <p:nvSpPr>
          <p:cNvPr id="4" name="Slide Number Placeholder 3"/>
          <p:cNvSpPr>
            <a:spLocks noGrp="1"/>
          </p:cNvSpPr>
          <p:nvPr>
            <p:ph type="sldNum" sz="quarter" idx="10"/>
          </p:nvPr>
        </p:nvSpPr>
        <p:spPr/>
        <p:txBody>
          <a:bodyPr/>
          <a:lstStyle/>
          <a:p>
            <a:fld id="{77D44C61-3983-2249-9894-A3885A3826C0}" type="slidenum">
              <a:rPr lang="en-US" smtClean="0"/>
              <a:t>1</a:t>
            </a:fld>
            <a:endParaRPr lang="en-US"/>
          </a:p>
        </p:txBody>
      </p:sp>
    </p:spTree>
    <p:extLst>
      <p:ext uri="{BB962C8B-B14F-4D97-AF65-F5344CB8AC3E}">
        <p14:creationId xmlns:p14="http://schemas.microsoft.com/office/powerpoint/2010/main" val="112395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smtClean="0"/>
              <a:t>If</a:t>
            </a:r>
            <a:r>
              <a:rPr lang="en-US" sz="1200" baseline="0" dirty="0" smtClean="0"/>
              <a:t> I want to summarize the platform in one-slide, I would say it is a combination of social, open source and value add features, and we are going to demonstrate a few of these today</a:t>
            </a:r>
            <a:r>
              <a:rPr lang="is-IS" sz="1200" baseline="0" dirty="0" smtClean="0"/>
              <a:t>…</a:t>
            </a:r>
          </a:p>
          <a:p>
            <a:pPr marL="171450" indent="-171450">
              <a:buFont typeface="Arial" panose="020B0604020202020204" pitchFamily="34" charset="0"/>
              <a:buChar char="•"/>
            </a:pPr>
            <a:endParaRPr lang="is-IS" sz="1200" baseline="0" dirty="0" smtClean="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993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working in teams</a:t>
            </a:r>
            <a:r>
              <a:rPr lang="is-IS" baseline="0" dirty="0" smtClean="0"/>
              <a:t>…..</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take an example</a:t>
            </a:r>
            <a:r>
              <a:rPr lang="is-IS" baseline="0"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Maybe your BI analyst finds that </a:t>
            </a:r>
            <a:r>
              <a:rPr lang="en-US" baseline="0" dirty="0" err="1" smtClean="0"/>
              <a:t>inspite</a:t>
            </a:r>
            <a:r>
              <a:rPr lang="en-US" baseline="0" dirty="0" smtClean="0"/>
              <a:t> of a huge marketing campaign Eyewear sales have decreased in the northeast in the last quarter, however, the northeast has also been slammed with storms and doctors offices selling them have been closed for long periods of time</a:t>
            </a:r>
            <a:r>
              <a:rPr lang="is-I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so what went wrong? Was the weather indeed affecting your sales? or was your marketing strategy not foolproof? He wants Sadie to investigate more and she builds a model which weights factors of weather, time of year, marketing dollars etc...and she now wants to share this with the marketing folks. She hands it off to a developer who builds a dashboard off this model and presents it to the marketing team.</a:t>
            </a:r>
            <a:br>
              <a:rPr lang="is-IS" baseline="0" dirty="0" smtClean="0"/>
            </a:br>
            <a:r>
              <a:rPr lang="is-IS" baseline="0" dirty="0" smtClean="0"/>
              <a:t/>
            </a:r>
            <a:br>
              <a:rPr lang="is-IS" baseline="0" dirty="0" smtClean="0"/>
            </a:br>
            <a:r>
              <a:rPr lang="is-IS" baseline="0" dirty="0" smtClean="0"/>
              <a:t/>
            </a:r>
            <a:br>
              <a:rPr lang="is-IS" baseline="0" dirty="0" smtClean="0"/>
            </a:br>
            <a:r>
              <a:rPr lang="is-IS" baseline="0" dirty="0" smtClean="0"/>
              <a:t>Now all of these people, can work together on this platform. You create a project called Eyewear sales and invite all of these people into your platform.</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180924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Work with teams having</a:t>
            </a:r>
            <a:r>
              <a:rPr lang="en-US" baseline="0" dirty="0" smtClean="0"/>
              <a:t> diverse skill sets</a:t>
            </a:r>
          </a:p>
          <a:p>
            <a:pPr marL="171450" indent="-171450">
              <a:buFontTx/>
              <a:buChar char="-"/>
            </a:pPr>
            <a:r>
              <a:rPr lang="en-US" baseline="0" dirty="0" smtClean="0"/>
              <a:t>You will notice a lock on the last NB there</a:t>
            </a:r>
            <a:r>
              <a:rPr lang="is-IS" baseline="0" dirty="0" smtClean="0"/>
              <a:t>…that means...he is working on it and I cannot make changes</a:t>
            </a:r>
          </a:p>
          <a:p>
            <a:pPr marL="171450" indent="-171450">
              <a:buFontTx/>
              <a:buChar char="-"/>
            </a:pPr>
            <a:endParaRPr lang="is-IS" baseline="0" dirty="0" smtClean="0"/>
          </a:p>
          <a:p>
            <a:pPr marL="171450" indent="-171450">
              <a:buFontTx/>
              <a:buChar char="-"/>
            </a:pPr>
            <a:endParaRPr lang="is-IS" baseline="0" dirty="0" smtClean="0"/>
          </a:p>
          <a:p>
            <a:pPr marL="171450" indent="-171450">
              <a:buFontTx/>
              <a:buChar char="-"/>
            </a:pPr>
            <a:r>
              <a:rPr lang="is-IS" baseline="0" dirty="0" smtClean="0"/>
              <a:t>....This is a NB environment...which brings us to the next topic....</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14</a:t>
            </a:fld>
            <a:endParaRPr lang="en-US"/>
          </a:p>
        </p:txBody>
      </p:sp>
    </p:spTree>
    <p:extLst>
      <p:ext uri="{BB962C8B-B14F-4D97-AF65-F5344CB8AC3E}">
        <p14:creationId xmlns:p14="http://schemas.microsoft.com/office/powerpoint/2010/main" val="166846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create</a:t>
            </a:r>
            <a:r>
              <a:rPr lang="en-US" baseline="0" dirty="0" smtClean="0"/>
              <a:t> a NB with an environment of your choice</a:t>
            </a:r>
            <a:r>
              <a:rPr lang="is-IS" baseline="0" dirty="0" smtClean="0"/>
              <a:t>….</a:t>
            </a:r>
          </a:p>
          <a:p>
            <a:r>
              <a:rPr lang="is-IS" baseline="0" dirty="0" smtClean="0"/>
              <a:t>You will be doing that in a few minutes...</a:t>
            </a:r>
          </a:p>
          <a:p>
            <a:endParaRPr lang="is-IS" baseline="0" dirty="0" smtClean="0"/>
          </a:p>
          <a:p>
            <a:r>
              <a:rPr lang="is-IS" baseline="0" dirty="0" smtClean="0"/>
              <a:t>You can see the language options we have....spark versions....and an associated spark service...</a:t>
            </a:r>
          </a:p>
          <a:p>
            <a:r>
              <a:rPr lang="en-US" baseline="0" dirty="0" smtClean="0"/>
              <a:t>I</a:t>
            </a:r>
            <a:r>
              <a:rPr lang="is-IS" baseline="0" dirty="0" smtClean="0"/>
              <a:t>n fact, you can associate a 3rd party spark service....</a:t>
            </a:r>
          </a:p>
          <a:p>
            <a:endParaRPr lang="is-IS" baseline="0" dirty="0" smtClean="0"/>
          </a:p>
          <a:p>
            <a:endParaRPr lang="en-US" dirty="0" smtClean="0"/>
          </a:p>
        </p:txBody>
      </p:sp>
      <p:sp>
        <p:nvSpPr>
          <p:cNvPr id="4" name="Slide Number Placeholder 3"/>
          <p:cNvSpPr>
            <a:spLocks noGrp="1"/>
          </p:cNvSpPr>
          <p:nvPr>
            <p:ph type="sldNum" sz="quarter" idx="10"/>
          </p:nvPr>
        </p:nvSpPr>
        <p:spPr/>
        <p:txBody>
          <a:bodyPr/>
          <a:lstStyle/>
          <a:p>
            <a:fld id="{77D44C61-3983-2249-9894-A3885A3826C0}" type="slidenum">
              <a:rPr lang="en-US" smtClean="0"/>
              <a:t>15</a:t>
            </a:fld>
            <a:endParaRPr lang="en-US"/>
          </a:p>
        </p:txBody>
      </p:sp>
    </p:spTree>
    <p:extLst>
      <p:ext uri="{BB962C8B-B14F-4D97-AF65-F5344CB8AC3E}">
        <p14:creationId xmlns:p14="http://schemas.microsoft.com/office/powerpoint/2010/main" val="175769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talked about spar</a:t>
            </a:r>
            <a:r>
              <a:rPr lang="en-US" baseline="0" dirty="0" smtClean="0"/>
              <a:t>k quite a bit</a:t>
            </a:r>
            <a:r>
              <a:rPr lang="is-IS" baseline="0" dirty="0" smtClean="0"/>
              <a:t>…</a:t>
            </a:r>
          </a:p>
          <a:p>
            <a:endParaRPr lang="is-IS" baseline="0" dirty="0" smtClean="0"/>
          </a:p>
          <a:p>
            <a:endParaRPr lang="is-IS" baseline="0" dirty="0" smtClean="0"/>
          </a:p>
          <a:p>
            <a:r>
              <a:rPr lang="en-US" dirty="0" smtClean="0"/>
              <a:t>Spar</a:t>
            </a:r>
            <a:r>
              <a:rPr lang="en-US" baseline="0" dirty="0" smtClean="0"/>
              <a:t>k is one of the essential components of the platform. Every NB that you create will be associated with a spark service, the service you see here, is the basic 2 node cluster</a:t>
            </a:r>
            <a:r>
              <a:rPr lang="is-IS" baseline="0" dirty="0" smtClean="0"/>
              <a:t>….</a:t>
            </a:r>
          </a:p>
          <a:p>
            <a:r>
              <a:rPr lang="en-US" baseline="0" dirty="0" smtClean="0"/>
              <a:t>A</a:t>
            </a:r>
            <a:r>
              <a:rPr lang="is-IS" baseline="0" dirty="0" smtClean="0"/>
              <a:t>nd spark is available inside the NB without any additional config. </a:t>
            </a:r>
          </a:p>
          <a:p>
            <a:endParaRPr lang="is-IS" baseline="0" dirty="0" smtClean="0"/>
          </a:p>
          <a:p>
            <a:r>
              <a:rPr lang="is-IS" baseline="0" dirty="0" smtClean="0"/>
              <a:t>Now you dont have to know spark, to do stuff in DSX, but it is a very helpful tool if you want to process large amounts of data.</a:t>
            </a:r>
          </a:p>
          <a:p>
            <a:r>
              <a:rPr lang="en-US" dirty="0" smtClean="0"/>
              <a:t>It is friendly programmers</a:t>
            </a:r>
            <a:r>
              <a:rPr lang="en-US" baseline="0" dirty="0" smtClean="0"/>
              <a:t> and SQL developers, that is it speaks python, Scala, R and Java. </a:t>
            </a:r>
          </a:p>
          <a:p>
            <a:r>
              <a:rPr lang="en-US" baseline="0" dirty="0" smtClean="0"/>
              <a:t>It has a very friendly ML toolkit with also interfaces with </a:t>
            </a:r>
            <a:r>
              <a:rPr lang="en-US" baseline="0" dirty="0" err="1" smtClean="0"/>
              <a:t>scikit</a:t>
            </a:r>
            <a:r>
              <a:rPr lang="en-US" baseline="0" dirty="0" smtClean="0"/>
              <a:t>-learn</a:t>
            </a:r>
            <a:r>
              <a:rPr lang="is-IS" baseline="0" dirty="0" smtClean="0"/>
              <a:t>….for those of you comfy with that....</a:t>
            </a:r>
          </a:p>
          <a:p>
            <a:endParaRPr lang="is-IS" baseline="0" dirty="0" smtClean="0"/>
          </a:p>
          <a:p>
            <a:r>
              <a:rPr lang="is-IS" baseline="0" dirty="0" smtClean="0"/>
              <a:t>In fact, all your hands on labs will be in spark...we will start with the very basic level....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16</a:t>
            </a:fld>
            <a:endParaRPr lang="en-US"/>
          </a:p>
        </p:txBody>
      </p:sp>
    </p:spTree>
    <p:extLst>
      <p:ext uri="{BB962C8B-B14F-4D97-AF65-F5344CB8AC3E}">
        <p14:creationId xmlns:p14="http://schemas.microsoft.com/office/powerpoint/2010/main" val="74163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R"/>
            </a:pPr>
            <a:r>
              <a:rPr lang="en-US" dirty="0" smtClean="0"/>
              <a:t>How</a:t>
            </a:r>
            <a:r>
              <a:rPr lang="en-US" baseline="0" dirty="0" smtClean="0"/>
              <a:t> many of you are already using spark?</a:t>
            </a:r>
          </a:p>
          <a:p>
            <a:pPr marL="228600" indent="-228600">
              <a:buAutoNum type="arabicParenR"/>
            </a:pPr>
            <a:r>
              <a:rPr lang="en-US" baseline="0" dirty="0" smtClean="0"/>
              <a:t>How many of you use </a:t>
            </a:r>
            <a:r>
              <a:rPr lang="en-US" baseline="0" dirty="0" err="1" smtClean="0"/>
              <a:t>jupyter</a:t>
            </a:r>
            <a:r>
              <a:rPr lang="en-US" baseline="0" dirty="0" smtClean="0"/>
              <a:t>/ </a:t>
            </a:r>
            <a:r>
              <a:rPr lang="en-US" baseline="0" dirty="0" err="1" smtClean="0"/>
              <a:t>rstudio</a:t>
            </a:r>
            <a:r>
              <a:rPr lang="en-US" baseline="0" dirty="0" smtClean="0"/>
              <a:t>?</a:t>
            </a:r>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17</a:t>
            </a:fld>
            <a:endParaRPr lang="en-US"/>
          </a:p>
        </p:txBody>
      </p:sp>
    </p:spTree>
    <p:extLst>
      <p:ext uri="{BB962C8B-B14F-4D97-AF65-F5344CB8AC3E}">
        <p14:creationId xmlns:p14="http://schemas.microsoft.com/office/powerpoint/2010/main" val="52133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smtClean="0"/>
              <a:t>Spark is an open source project</a:t>
            </a:r>
            <a:r>
              <a:rPr lang="en-US" baseline="0" dirty="0" smtClean="0"/>
              <a:t> which came out of UC Berkeley’s AMPLAB, now called the “</a:t>
            </a:r>
            <a:r>
              <a:rPr lang="en-US" baseline="0" dirty="0" err="1" smtClean="0"/>
              <a:t>RiseLab</a:t>
            </a:r>
            <a:r>
              <a:rPr lang="en-US" baseline="0" dirty="0" smtClean="0"/>
              <a:t>”</a:t>
            </a:r>
          </a:p>
          <a:p>
            <a:pPr marL="171450" indent="-171450">
              <a:buFontTx/>
              <a:buChar char="-"/>
            </a:pPr>
            <a:r>
              <a:rPr lang="en-US" baseline="0" dirty="0" smtClean="0"/>
              <a:t>It is an in memory distributed processing engine</a:t>
            </a:r>
          </a:p>
          <a:p>
            <a:pPr marL="171450" indent="-171450">
              <a:buFontTx/>
              <a:buChar char="-"/>
            </a:pPr>
            <a:r>
              <a:rPr lang="en-US" baseline="0" dirty="0" smtClean="0"/>
              <a:t>It is designed for heavy workloads</a:t>
            </a:r>
          </a:p>
          <a:p>
            <a:pPr marL="171450" indent="-171450">
              <a:buFontTx/>
              <a:buChar char="-"/>
            </a:pPr>
            <a:r>
              <a:rPr lang="en-US" baseline="0" dirty="0" smtClean="0"/>
              <a:t>At IBM, we like to call it the “Analytic operating system”</a:t>
            </a:r>
          </a:p>
          <a:p>
            <a:pPr marL="171450" indent="-171450">
              <a:buFontTx/>
              <a:buChar char="-"/>
            </a:pPr>
            <a:endParaRPr lang="en-US" baseline="0" dirty="0" smtClean="0"/>
          </a:p>
          <a:p>
            <a:pPr marL="171450" indent="-171450">
              <a:buFontTx/>
              <a:buChar char="-"/>
            </a:pPr>
            <a:r>
              <a:rPr lang="en-US" baseline="0" dirty="0" smtClean="0"/>
              <a:t>We actually funded the initial </a:t>
            </a:r>
            <a:r>
              <a:rPr lang="en-US" baseline="0" dirty="0" err="1" smtClean="0"/>
              <a:t>Amplab</a:t>
            </a:r>
            <a:r>
              <a:rPr lang="en-US" baseline="0" dirty="0" smtClean="0"/>
              <a:t> project and continue to fund </a:t>
            </a:r>
            <a:r>
              <a:rPr lang="en-US" baseline="0" dirty="0" err="1" smtClean="0"/>
              <a:t>Riselab</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36141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It</a:t>
            </a:r>
            <a:r>
              <a:rPr lang="en-US" baseline="0" dirty="0" smtClean="0"/>
              <a:t> is one of the most active open source projects</a:t>
            </a:r>
          </a:p>
          <a:p>
            <a:r>
              <a:rPr lang="en-US" baseline="0" dirty="0" smtClean="0"/>
              <a:t>In terms of adoption, it has seen a meteoric rise v/s Hadoop which is still enjoying a rise but a steady one</a:t>
            </a:r>
          </a:p>
          <a:p>
            <a:r>
              <a:rPr lang="en-US" baseline="0" dirty="0" smtClean="0"/>
              <a:t>Also reflects in job trends, number of openings which need spark expertise (also on a rise)</a:t>
            </a:r>
          </a:p>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19</a:t>
            </a:fld>
            <a:endParaRPr lang="en-US"/>
          </a:p>
        </p:txBody>
      </p:sp>
    </p:spTree>
    <p:extLst>
      <p:ext uri="{BB962C8B-B14F-4D97-AF65-F5344CB8AC3E}">
        <p14:creationId xmlns:p14="http://schemas.microsoft.com/office/powerpoint/2010/main" val="51052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Performant:</a:t>
            </a:r>
            <a:r>
              <a:rPr lang="en-US" baseline="0" dirty="0" smtClean="0"/>
              <a:t> Fast</a:t>
            </a:r>
          </a:p>
          <a:p>
            <a:r>
              <a:rPr lang="en-US" baseline="0" dirty="0" smtClean="0"/>
              <a:t>Productive: lesser code lines</a:t>
            </a:r>
          </a:p>
          <a:p>
            <a:r>
              <a:rPr lang="en-US" dirty="0" smtClean="0"/>
              <a:t>No wastage</a:t>
            </a:r>
            <a:r>
              <a:rPr lang="is-IS" dirty="0" smtClean="0"/>
              <a:t>….</a:t>
            </a:r>
          </a:p>
          <a:p>
            <a:r>
              <a:rPr lang="is-IS" dirty="0" smtClean="0"/>
              <a:t>Extremely popular, code</a:t>
            </a:r>
            <a:r>
              <a:rPr lang="is-IS" baseline="0" dirty="0" smtClean="0"/>
              <a:t> evolves quickly, becomes easier to use by the day...</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213998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smtClean="0"/>
              <a:t>Spark is completely agnostic</a:t>
            </a:r>
            <a:r>
              <a:rPr lang="en-US" baseline="0" dirty="0" smtClean="0"/>
              <a:t> to data sources</a:t>
            </a:r>
          </a:p>
          <a:p>
            <a:pPr marL="171450" indent="-171450">
              <a:buFontTx/>
              <a:buChar char="-"/>
            </a:pPr>
            <a:r>
              <a:rPr lang="en-US" baseline="0" dirty="0" smtClean="0"/>
              <a:t>Bring your data and it will work just fine</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smtClean="0"/>
              <a:t>21</a:t>
            </a:fld>
            <a:endParaRPr lang="en-US"/>
          </a:p>
        </p:txBody>
      </p:sp>
    </p:spTree>
    <p:extLst>
      <p:ext uri="{BB962C8B-B14F-4D97-AF65-F5344CB8AC3E}">
        <p14:creationId xmlns:p14="http://schemas.microsoft.com/office/powerpoint/2010/main" val="137112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Hands on labs</a:t>
            </a:r>
            <a:r>
              <a:rPr lang="en-US" baseline="0" dirty="0" smtClean="0"/>
              <a:t> will be in spark, and we will put into practice what we have gone over</a:t>
            </a:r>
            <a:r>
              <a:rPr lang="is-IS" baseline="0" dirty="0" smtClean="0"/>
              <a:t>…</a:t>
            </a:r>
          </a:p>
          <a:p>
            <a:endParaRPr lang="is-IS" baseline="0" dirty="0" smtClean="0"/>
          </a:p>
          <a:p>
            <a:r>
              <a:rPr lang="is-IS" baseline="0" dirty="0" smtClean="0"/>
              <a:t>We have 3 labs and I normally give the room about 45 min- hour to do each lab....</a:t>
            </a:r>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a:t>
            </a:fld>
            <a:endParaRPr lang="en-US"/>
          </a:p>
        </p:txBody>
      </p:sp>
    </p:spTree>
    <p:extLst>
      <p:ext uri="{BB962C8B-B14F-4D97-AF65-F5344CB8AC3E}">
        <p14:creationId xmlns:p14="http://schemas.microsoft.com/office/powerpoint/2010/main" val="1912659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hands on lab today will be using </a:t>
            </a:r>
            <a:r>
              <a:rPr lang="en-US" dirty="0" err="1" smtClean="0"/>
              <a:t>pyspark</a:t>
            </a: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23</a:t>
            </a:fld>
            <a:endParaRPr lang="en-US"/>
          </a:p>
        </p:txBody>
      </p:sp>
    </p:spTree>
    <p:extLst>
      <p:ext uri="{BB962C8B-B14F-4D97-AF65-F5344CB8AC3E}">
        <p14:creationId xmlns:p14="http://schemas.microsoft.com/office/powerpoint/2010/main" val="80425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171450" indent="-171450">
              <a:buFontTx/>
              <a:buChar char="-"/>
            </a:pPr>
            <a:r>
              <a:rPr lang="en-US" baseline="0" dirty="0" smtClean="0"/>
              <a:t>We are all in on spark</a:t>
            </a:r>
          </a:p>
          <a:p>
            <a:pPr marL="171450" indent="-171450">
              <a:buFontTx/>
              <a:buChar char="-"/>
            </a:pPr>
            <a:r>
              <a:rPr lang="en-US" baseline="0" dirty="0" smtClean="0"/>
              <a:t>We have a center in San Francisco where our engineers are dedicated to contributing to spark, they do not work on any other project</a:t>
            </a:r>
          </a:p>
          <a:p>
            <a:pPr marL="171450" indent="-171450">
              <a:buFontTx/>
              <a:buChar char="-"/>
            </a:pPr>
            <a:r>
              <a:rPr lang="en-US" baseline="0" dirty="0" smtClean="0"/>
              <a:t>We aim to hire about 300 engineers, we are many 70 as of now</a:t>
            </a:r>
          </a:p>
          <a:p>
            <a:pPr marL="171450" indent="-171450">
              <a:buFontTx/>
              <a:buChar char="-"/>
            </a:pPr>
            <a:r>
              <a:rPr lang="en-US" baseline="0" dirty="0" smtClean="0"/>
              <a:t>We have also developed and open sourced </a:t>
            </a:r>
            <a:r>
              <a:rPr lang="en-US" baseline="0" dirty="0" err="1" smtClean="0"/>
              <a:t>SystemML</a:t>
            </a:r>
            <a:r>
              <a:rPr lang="en-US" baseline="0" dirty="0" smtClean="0"/>
              <a:t> which is a machine learning library</a:t>
            </a:r>
          </a:p>
          <a:p>
            <a:pPr marL="171450" indent="-171450">
              <a:buFontTx/>
              <a:buChar char="-"/>
            </a:pPr>
            <a:endParaRPr lang="en-US" baseline="0" dirty="0" smtClean="0"/>
          </a:p>
          <a:p>
            <a:pPr marL="171450" indent="-171450">
              <a:buFontTx/>
              <a:buChar char="-"/>
            </a:pPr>
            <a:r>
              <a:rPr lang="en-US" baseline="0" dirty="0" smtClean="0"/>
              <a:t>We also offer </a:t>
            </a:r>
            <a:r>
              <a:rPr lang="en-US" baseline="0" dirty="0" err="1" smtClean="0"/>
              <a:t>sponser</a:t>
            </a:r>
            <a:r>
              <a:rPr lang="en-US" baseline="0" dirty="0" smtClean="0"/>
              <a:t> </a:t>
            </a:r>
            <a:r>
              <a:rPr lang="en-US" baseline="0" dirty="0" err="1" smtClean="0"/>
              <a:t>AMPLab</a:t>
            </a:r>
            <a:r>
              <a:rPr lang="en-US" baseline="0" dirty="0" smtClean="0"/>
              <a:t> where spark was born and we are continuing to invest in </a:t>
            </a:r>
            <a:r>
              <a:rPr lang="en-US" baseline="0" dirty="0" err="1" smtClean="0"/>
              <a:t>RiseLab</a:t>
            </a:r>
            <a:endParaRPr lang="en-US" baseline="0" dirty="0" smtClean="0"/>
          </a:p>
          <a:p>
            <a:pPr marL="171450" indent="-171450">
              <a:buFontTx/>
              <a:buChar char="-"/>
            </a:pPr>
            <a:r>
              <a:rPr lang="en-US" baseline="0" dirty="0" smtClean="0"/>
              <a:t>There is also free education on big data university for spark and other big data courses</a:t>
            </a:r>
          </a:p>
          <a:p>
            <a:pPr marL="171450" indent="-171450">
              <a:buFontTx/>
              <a:buChar char="-"/>
            </a:pPr>
            <a:endParaRPr lang="en-US" baseline="0" dirty="0" smtClean="0"/>
          </a:p>
          <a:p>
            <a:pPr marL="171450" indent="-171450">
              <a:buFontTx/>
              <a:buChar char="-"/>
            </a:pPr>
            <a:r>
              <a:rPr lang="en-US" baseline="0" dirty="0" smtClean="0"/>
              <a:t>And lastly, spark is a component in a lot of our products and the number is rising, we also offer it on a standalone basis</a:t>
            </a:r>
            <a:endParaRPr lang="en-US" dirty="0"/>
          </a:p>
        </p:txBody>
      </p:sp>
      <p:sp>
        <p:nvSpPr>
          <p:cNvPr id="4" name="Footer Placeholder 3"/>
          <p:cNvSpPr>
            <a:spLocks noGrp="1"/>
          </p:cNvSpPr>
          <p:nvPr>
            <p:ph type="ftr" sz="quarter" idx="10"/>
          </p:nvPr>
        </p:nvSpPr>
        <p:spPr/>
        <p:txBody>
          <a:bodyPr/>
          <a:lstStyle/>
          <a:p>
            <a:pPr>
              <a:defRPr/>
            </a:pPr>
            <a:r>
              <a:rPr lang="en-US" smtClean="0">
                <a:solidFill>
                  <a:prstClr val="black"/>
                </a:solidFill>
              </a:rPr>
              <a:t>IBM Analytics</a:t>
            </a:r>
            <a:br>
              <a:rPr lang="en-US" smtClean="0">
                <a:solidFill>
                  <a:prstClr val="black"/>
                </a:solidFill>
              </a:rPr>
            </a:br>
            <a:r>
              <a:rPr lang="en-US" smtClean="0">
                <a:solidFill>
                  <a:prstClr val="black"/>
                </a:solidFill>
              </a:rPr>
              <a:t>© 2015 IBM Corporation</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1344387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25</a:t>
            </a:fld>
            <a:endParaRPr lang="en-US"/>
          </a:p>
        </p:txBody>
      </p:sp>
    </p:spTree>
    <p:extLst>
      <p:ext uri="{BB962C8B-B14F-4D97-AF65-F5344CB8AC3E}">
        <p14:creationId xmlns:p14="http://schemas.microsoft.com/office/powerpoint/2010/main" val="760247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26</a:t>
            </a:fld>
            <a:endParaRPr lang="en-US"/>
          </a:p>
        </p:txBody>
      </p:sp>
    </p:spTree>
    <p:extLst>
      <p:ext uri="{BB962C8B-B14F-4D97-AF65-F5344CB8AC3E}">
        <p14:creationId xmlns:p14="http://schemas.microsoft.com/office/powerpoint/2010/main" val="28925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is a distributed processing framework</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28</a:t>
            </a:fld>
            <a:endParaRPr lang="en-US"/>
          </a:p>
        </p:txBody>
      </p:sp>
    </p:spTree>
    <p:extLst>
      <p:ext uri="{BB962C8B-B14F-4D97-AF65-F5344CB8AC3E}">
        <p14:creationId xmlns:p14="http://schemas.microsoft.com/office/powerpoint/2010/main" val="1719408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arenR"/>
            </a:pPr>
            <a:r>
              <a:rPr lang="en-US" dirty="0" smtClean="0"/>
              <a:t>Context – Handle to your cluster, each application</a:t>
            </a:r>
            <a:r>
              <a:rPr lang="en-US" baseline="0" dirty="0" smtClean="0"/>
              <a:t> will have its own context. At a given point of time, there can be several contexts on a cluster</a:t>
            </a:r>
          </a:p>
          <a:p>
            <a:pPr marL="228600" indent="-228600">
              <a:buAutoNum type="arabicParenR"/>
            </a:pPr>
            <a:r>
              <a:rPr lang="en-US" baseline="0" dirty="0" smtClean="0"/>
              <a:t>Driver – Works hand in hand with the context, it is a program which runs on the master node and is responsible for generating an execution plan</a:t>
            </a:r>
          </a:p>
          <a:p>
            <a:pPr marL="228600" indent="-228600">
              <a:buAutoNum type="arabicParenR"/>
            </a:pPr>
            <a:r>
              <a:rPr lang="en-US" baseline="0" dirty="0" smtClean="0"/>
              <a:t>Job – a single piece of code which you will submit to the cluster (and this job will be divided by the driver into smaller pieces to be run on worker nodes)</a:t>
            </a:r>
          </a:p>
          <a:p>
            <a:pPr marL="228600" indent="-228600">
              <a:buAutoNum type="arabicParenR"/>
            </a:pPr>
            <a:r>
              <a:rPr lang="en-US" baseline="0" dirty="0" smtClean="0"/>
              <a:t>Stage – a part of the job</a:t>
            </a:r>
          </a:p>
          <a:p>
            <a:pPr marL="228600" indent="-228600">
              <a:buAutoNum type="arabicParenR"/>
            </a:pPr>
            <a:r>
              <a:rPr lang="en-US" baseline="0" dirty="0" smtClean="0"/>
              <a:t>Tasks - the most atomic piece of code, this runs on the worker nodes, each worker node will have a single task for the given job.</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29</a:t>
            </a:fld>
            <a:endParaRPr lang="en-US"/>
          </a:p>
        </p:txBody>
      </p:sp>
    </p:spTree>
    <p:extLst>
      <p:ext uri="{BB962C8B-B14F-4D97-AF65-F5344CB8AC3E}">
        <p14:creationId xmlns:p14="http://schemas.microsoft.com/office/powerpoint/2010/main" val="145532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 data type in Spark</a:t>
            </a:r>
          </a:p>
          <a:p>
            <a:endParaRPr lang="en-US" dirty="0" smtClean="0"/>
          </a:p>
          <a:p>
            <a:pPr marL="171450" indent="-171450">
              <a:buFontTx/>
              <a:buChar char="-"/>
            </a:pPr>
            <a:r>
              <a:rPr lang="en-US" dirty="0" smtClean="0"/>
              <a:t>It is a basic unit of computation</a:t>
            </a:r>
            <a:r>
              <a:rPr lang="is-IS" dirty="0" smtClean="0"/>
              <a:t>….</a:t>
            </a:r>
            <a:br>
              <a:rPr lang="is-IS" dirty="0" smtClean="0"/>
            </a:br>
            <a:r>
              <a:rPr lang="en-US" dirty="0" smtClean="0"/>
              <a:t>J</a:t>
            </a:r>
            <a:r>
              <a:rPr lang="is-IS" dirty="0" smtClean="0"/>
              <a:t>ust as a database</a:t>
            </a:r>
            <a:r>
              <a:rPr lang="is-IS" baseline="0" dirty="0" smtClean="0"/>
              <a:t> holds tables...and those tables can then contain data of different types, an RDD is a unit which contains data in the spark world.</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32</a:t>
            </a:fld>
            <a:endParaRPr lang="en-US"/>
          </a:p>
        </p:txBody>
      </p:sp>
    </p:spTree>
    <p:extLst>
      <p:ext uri="{BB962C8B-B14F-4D97-AF65-F5344CB8AC3E}">
        <p14:creationId xmlns:p14="http://schemas.microsoft.com/office/powerpoint/2010/main" val="31783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33</a:t>
            </a:fld>
            <a:endParaRPr lang="en-US"/>
          </a:p>
        </p:txBody>
      </p:sp>
    </p:spTree>
    <p:extLst>
      <p:ext uri="{BB962C8B-B14F-4D97-AF65-F5344CB8AC3E}">
        <p14:creationId xmlns:p14="http://schemas.microsoft.com/office/powerpoint/2010/main" val="1149721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34</a:t>
            </a:fld>
            <a:endParaRPr lang="en-US"/>
          </a:p>
        </p:txBody>
      </p:sp>
    </p:spTree>
    <p:extLst>
      <p:ext uri="{BB962C8B-B14F-4D97-AF65-F5344CB8AC3E}">
        <p14:creationId xmlns:p14="http://schemas.microsoft.com/office/powerpoint/2010/main" val="2002830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is-IS" baseline="0" dirty="0" smtClean="0"/>
          </a:p>
        </p:txBody>
      </p:sp>
      <p:sp>
        <p:nvSpPr>
          <p:cNvPr id="4" name="Slide Number Placeholder 3"/>
          <p:cNvSpPr>
            <a:spLocks noGrp="1"/>
          </p:cNvSpPr>
          <p:nvPr>
            <p:ph type="sldNum" sz="quarter" idx="10"/>
          </p:nvPr>
        </p:nvSpPr>
        <p:spPr/>
        <p:txBody>
          <a:bodyPr/>
          <a:lstStyle/>
          <a:p>
            <a:fld id="{77D44C61-3983-2249-9894-A3885A3826C0}" type="slidenum">
              <a:rPr lang="en-US" smtClean="0"/>
              <a:t>42</a:t>
            </a:fld>
            <a:endParaRPr lang="en-US"/>
          </a:p>
        </p:txBody>
      </p:sp>
    </p:spTree>
    <p:extLst>
      <p:ext uri="{BB962C8B-B14F-4D97-AF65-F5344CB8AC3E}">
        <p14:creationId xmlns:p14="http://schemas.microsoft.com/office/powerpoint/2010/main" val="2118928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our platform is named Data Science Experience , the primary user is a data scientist</a:t>
            </a:r>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a:t>
            </a:fld>
            <a:endParaRPr lang="en-US"/>
          </a:p>
        </p:txBody>
      </p:sp>
    </p:spTree>
    <p:extLst>
      <p:ext uri="{BB962C8B-B14F-4D97-AF65-F5344CB8AC3E}">
        <p14:creationId xmlns:p14="http://schemas.microsoft.com/office/powerpoint/2010/main" val="116815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It Is an interdisciplinary field </a:t>
            </a:r>
          </a:p>
          <a:p>
            <a:pPr marL="171450" indent="-171450">
              <a:buFontTx/>
              <a:buChar char="-"/>
            </a:pPr>
            <a:r>
              <a:rPr lang="en-US" baseline="0" dirty="0" smtClean="0"/>
              <a:t>It sits at the intersection of quite a few skill sets</a:t>
            </a:r>
          </a:p>
          <a:p>
            <a:pPr marL="171450" indent="-171450">
              <a:buFontTx/>
              <a:buChar char="-"/>
            </a:pPr>
            <a:r>
              <a:rPr lang="en-US" baseline="0" dirty="0" smtClean="0"/>
              <a:t>While Machine learning &amp; Data Science are closely related, data science differentiates itself by also requiring domain knowledge.</a:t>
            </a:r>
          </a:p>
          <a:p>
            <a:pPr marL="171450" indent="-171450">
              <a:buFontTx/>
              <a:buChar char="-"/>
            </a:pPr>
            <a:r>
              <a:rPr lang="en-US" baseline="0" dirty="0" smtClean="0"/>
              <a:t>For example, you may have some background in genomics and when presented with such a set, you apply what you know to convert your data into something which machine learning models can use, we will see a small example of this later on during our labs</a:t>
            </a:r>
          </a:p>
          <a:p>
            <a:pPr marL="171450" indent="-171450">
              <a:buFontTx/>
              <a:buChar char="-"/>
            </a:pPr>
            <a:r>
              <a:rPr lang="en-US" baseline="0" dirty="0" smtClean="0"/>
              <a:t>And while it is indeed a wide set of skills to be mastered, good news for us is that a lot of tools out there abstract away all the nitty </a:t>
            </a:r>
            <a:r>
              <a:rPr lang="en-US" baseline="0" dirty="0" err="1" smtClean="0"/>
              <a:t>gritties</a:t>
            </a:r>
            <a:r>
              <a:rPr lang="en-US" baseline="0" dirty="0" smtClean="0"/>
              <a:t> of these skills</a:t>
            </a:r>
          </a:p>
          <a:p>
            <a:pPr marL="171450" indent="-171450">
              <a:buFontTx/>
              <a:buChar char="-"/>
            </a:pPr>
            <a:r>
              <a:rPr lang="en-US" baseline="0" dirty="0" smtClean="0"/>
              <a:t>All you need to know is the uses of each and how and where to apply them. We will see a some examples later on in our hands on lab</a:t>
            </a:r>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4</a:t>
            </a:fld>
            <a:endParaRPr lang="en-US"/>
          </a:p>
        </p:txBody>
      </p:sp>
    </p:spTree>
    <p:extLst>
      <p:ext uri="{BB962C8B-B14F-4D97-AF65-F5344CB8AC3E}">
        <p14:creationId xmlns:p14="http://schemas.microsoft.com/office/powerpoint/2010/main" val="1806152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need data science to be able to answer business questions </a:t>
            </a:r>
          </a:p>
          <a:p>
            <a:pPr marL="171450" indent="-171450">
              <a:buFontTx/>
              <a:buChar char="-"/>
            </a:pPr>
            <a:r>
              <a:rPr lang="en-US" baseline="0" dirty="0" smtClean="0"/>
              <a:t>You want to be able to know if the KPIs you have defined for your business and are looking good are a result of your marketing efforts or some external factors.</a:t>
            </a:r>
          </a:p>
          <a:p>
            <a:pPr marL="171450" indent="-171450">
              <a:buFontTx/>
              <a:buChar char="-"/>
            </a:pPr>
            <a:r>
              <a:rPr lang="en-US" baseline="0" dirty="0" smtClean="0"/>
              <a:t>More concisely, you want to be able to make decisions based on something solid and not just because your gut says so.</a:t>
            </a:r>
          </a:p>
          <a:p>
            <a:pPr marL="171450" indent="-171450">
              <a:buFontTx/>
              <a:buChar char="-"/>
            </a:pPr>
            <a:r>
              <a:rPr lang="en-US" baseline="0" dirty="0" err="1" smtClean="0"/>
              <a:t>KDNuggets</a:t>
            </a:r>
            <a:endParaRPr lang="en-US" dirty="0" smtClean="0"/>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5</a:t>
            </a:fld>
            <a:endParaRPr lang="en-US"/>
          </a:p>
        </p:txBody>
      </p:sp>
    </p:spTree>
    <p:extLst>
      <p:ext uri="{BB962C8B-B14F-4D97-AF65-F5344CB8AC3E}">
        <p14:creationId xmlns:p14="http://schemas.microsoft.com/office/powerpoint/2010/main" val="3443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smtClean="0"/>
              <a:t>Take polls around the room for each of these!</a:t>
            </a:r>
          </a:p>
          <a:p>
            <a:pPr marL="171450" indent="-171450">
              <a:buFontTx/>
              <a:buChar char="-"/>
            </a:pPr>
            <a:endParaRPr lang="en-US" dirty="0" smtClean="0"/>
          </a:p>
          <a:p>
            <a:pPr marL="171450" indent="-171450">
              <a:buFontTx/>
              <a:buChar char="-"/>
            </a:pPr>
            <a:r>
              <a:rPr lang="en-US" dirty="0" smtClean="0"/>
              <a:t>1)</a:t>
            </a:r>
            <a:r>
              <a:rPr lang="en-US" baseline="0" dirty="0" smtClean="0"/>
              <a:t> Data Scientists, what do you use to code?</a:t>
            </a:r>
          </a:p>
          <a:p>
            <a:pPr marL="171450" indent="-171450">
              <a:buFontTx/>
              <a:buChar char="-"/>
            </a:pPr>
            <a:r>
              <a:rPr lang="en-US" baseline="0" dirty="0" smtClean="0"/>
              <a:t>2) What kind of platforms do you use? (code editors, </a:t>
            </a:r>
            <a:r>
              <a:rPr lang="en-US" baseline="0" dirty="0" err="1" smtClean="0"/>
              <a:t>git</a:t>
            </a:r>
            <a:r>
              <a:rPr lang="en-US" baseline="0" dirty="0" smtClean="0"/>
              <a:t>, </a:t>
            </a:r>
            <a:r>
              <a:rPr lang="en-US" baseline="0" dirty="0" err="1" smtClean="0"/>
              <a:t>etc</a:t>
            </a:r>
            <a:r>
              <a:rPr lang="en-US" baseline="0" dirty="0" smtClean="0"/>
              <a:t>)</a:t>
            </a:r>
          </a:p>
          <a:p>
            <a:pPr marL="171450" indent="-171450">
              <a:buFontTx/>
              <a:buChar char="-"/>
            </a:pPr>
            <a:r>
              <a:rPr lang="en-US" baseline="0" dirty="0" smtClean="0"/>
              <a:t>3) How much data do you think you churn through on a daily basis? </a:t>
            </a:r>
          </a:p>
          <a:p>
            <a:pPr marL="171450" indent="-171450">
              <a:buFontTx/>
              <a:buChar char="-"/>
            </a:pPr>
            <a:endParaRPr lang="en-US" baseline="0" dirty="0" smtClean="0"/>
          </a:p>
          <a:p>
            <a:pPr marL="171450" indent="-171450">
              <a:buFontTx/>
              <a:buChar char="-"/>
            </a:pPr>
            <a:r>
              <a:rPr lang="en-US" dirty="0" smtClean="0"/>
              <a:t>The</a:t>
            </a:r>
            <a:r>
              <a:rPr lang="en-US" baseline="0" dirty="0" smtClean="0"/>
              <a:t> 4 things up on this slide can be filled with a combination of your replies, and most of the times, selecting what goes in here depends on your preference.</a:t>
            </a:r>
            <a:endParaRPr lang="en-US"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6</a:t>
            </a:fld>
            <a:endParaRPr lang="en-US"/>
          </a:p>
        </p:txBody>
      </p:sp>
    </p:spTree>
    <p:extLst>
      <p:ext uri="{BB962C8B-B14F-4D97-AF65-F5344CB8AC3E}">
        <p14:creationId xmlns:p14="http://schemas.microsoft.com/office/powerpoint/2010/main" val="137800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smtClean="0"/>
              <a:t>I</a:t>
            </a:r>
            <a:r>
              <a:rPr lang="en-US" baseline="0" dirty="0" smtClean="0"/>
              <a:t> have chosen a set of tools to work with, hopefully that is not too many</a:t>
            </a:r>
          </a:p>
          <a:p>
            <a:pPr marL="171450" indent="-171450">
              <a:buFontTx/>
              <a:buChar char="-"/>
            </a:pPr>
            <a:r>
              <a:rPr lang="en-US" baseline="0" dirty="0" smtClean="0"/>
              <a:t>We will be working with these during our hands on labs</a:t>
            </a:r>
          </a:p>
          <a:p>
            <a:pPr marL="171450" indent="-171450">
              <a:buFontTx/>
              <a:buChar char="-"/>
            </a:pPr>
            <a:endParaRPr lang="en-US" baseline="0" dirty="0" smtClean="0"/>
          </a:p>
          <a:p>
            <a:pPr marL="171450" indent="-171450">
              <a:buFontTx/>
              <a:buChar char="-"/>
            </a:pPr>
            <a:r>
              <a:rPr lang="en-US" baseline="0" dirty="0" smtClean="0"/>
              <a:t>These could easily have been any of the things you guys just talked about. </a:t>
            </a:r>
            <a:r>
              <a:rPr lang="en-US" altLang="en-US" sz="1200" dirty="0" smtClean="0"/>
              <a:t>But, with the choice</a:t>
            </a:r>
            <a:r>
              <a:rPr lang="en-US" altLang="en-US" sz="1200" baseline="0" dirty="0" smtClean="0"/>
              <a:t> of tools, also comes issues</a:t>
            </a:r>
            <a:r>
              <a:rPr lang="is-IS" altLang="en-US" sz="1200" baseline="0" dirty="0" smtClean="0"/>
              <a:t>…</a:t>
            </a:r>
            <a:endParaRPr lang="en-US" altLang="en-US" sz="120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0AF54F3-9811-7549-B5DC-6C59DD64CBCF}" type="slidenum">
              <a:rPr lang="en-US" smtClean="0"/>
              <a:t>7</a:t>
            </a:fld>
            <a:endParaRPr lang="en-US"/>
          </a:p>
        </p:txBody>
      </p:sp>
    </p:spTree>
    <p:extLst>
      <p:ext uri="{BB962C8B-B14F-4D97-AF65-F5344CB8AC3E}">
        <p14:creationId xmlns:p14="http://schemas.microsoft.com/office/powerpoint/2010/main" val="130493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dirty="0" smtClean="0"/>
              <a:t>We tried to highlight points which elongated “Time</a:t>
            </a:r>
            <a:r>
              <a:rPr lang="en-US" altLang="en-US" sz="1200" baseline="0" dirty="0" smtClean="0"/>
              <a:t> to Live “ in projects within business </a:t>
            </a:r>
            <a:r>
              <a:rPr lang="is-IS" altLang="en-US" sz="1200" baseline="0" dirty="0" smtClean="0"/>
              <a:t>….</a:t>
            </a:r>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is-IS" altLang="en-US" sz="1200" baseline="0" dirty="0" smtClean="0"/>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is-IS" altLang="en-US" sz="1200" baseline="0" dirty="0" smtClean="0"/>
          </a:p>
          <a:p>
            <a:r>
              <a:rPr lang="en-US" sz="1200" dirty="0" smtClean="0"/>
              <a:t>Rigid toolset </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Specially with different personas</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endParaRPr lang="en-US" altLang="en-US" sz="1200" dirty="0" smtClean="0"/>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Fragmented &amp; tim</a:t>
            </a:r>
            <a:r>
              <a:rPr lang="en-US" altLang="en-US" sz="1200" baseline="0" dirty="0" smtClean="0"/>
              <a:t>e consuming</a:t>
            </a:r>
            <a:r>
              <a:rPr lang="is-IS" altLang="en-US" sz="1200" baseline="0" dirty="0" smtClean="0"/>
              <a:t>….</a:t>
            </a:r>
            <a:endParaRPr lang="en-US" altLang="en-US" sz="1200" dirty="0" smtClean="0"/>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endParaRPr lang="en-US" altLang="en-US" sz="1200" dirty="0"/>
          </a:p>
        </p:txBody>
      </p:sp>
      <p:sp>
        <p:nvSpPr>
          <p:cNvPr id="4" name="Slide Number Placeholder 3"/>
          <p:cNvSpPr>
            <a:spLocks noGrp="1"/>
          </p:cNvSpPr>
          <p:nvPr>
            <p:ph type="sldNum" sz="quarter" idx="10"/>
          </p:nvPr>
        </p:nvSpPr>
        <p:spPr/>
        <p:txBody>
          <a:bodyPr/>
          <a:lstStyle/>
          <a:p>
            <a:fld id="{05C4898A-41A8-49D6-8E48-9D853EBFDD60}" type="slidenum">
              <a:rPr lang="en-US">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95036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616075" y="642938"/>
            <a:ext cx="367823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dirty="0" smtClean="0"/>
              <a:t>DSX </a:t>
            </a:r>
            <a:r>
              <a:rPr lang="en-US" sz="1050" baseline="0" dirty="0"/>
              <a:t>is a single platform to Learn, Create, and Collaborate – the 3 pillars of a successful data science </a:t>
            </a:r>
            <a:r>
              <a:rPr lang="en-US" sz="1050" baseline="0" dirty="0" smtClean="0"/>
              <a:t>organization.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050" b="0"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050" b="0" kern="1200" baseline="0" dirty="0" smtClean="0">
                <a:solidFill>
                  <a:schemeClr val="tx1"/>
                </a:solidFill>
                <a:ea typeface="+mn-ea"/>
                <a:cs typeface="Helvetica" panose="020B0604020202020204" pitchFamily="34" charset="0"/>
              </a:rPr>
              <a:t>Learn: Learn from each other &amp; develop new skills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050" b="0" kern="1200" baseline="0" dirty="0" smtClean="0">
                <a:solidFill>
                  <a:schemeClr val="tx1"/>
                </a:solidFill>
                <a:ea typeface="+mn-ea"/>
                <a:cs typeface="Helvetica" panose="020B0604020202020204" pitchFamily="34" charset="0"/>
              </a:rPr>
              <a:t>Create: Create projects in the environment of your choice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050" b="0" kern="1200" baseline="0" dirty="0" smtClean="0">
                <a:solidFill>
                  <a:schemeClr val="tx1"/>
                </a:solidFill>
                <a:ea typeface="+mn-ea"/>
                <a:cs typeface="Helvetica" panose="020B0604020202020204" pitchFamily="34" charset="0"/>
              </a:rPr>
              <a:t>Collaborate: Within your organization with your colleagues and outside with other data professionals(you even chat with data scientists from IBM).</a:t>
            </a:r>
            <a:endParaRPr lang="en-US" altLang="en-US" sz="1050" b="0" kern="1200" dirty="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9</a:t>
            </a:fld>
            <a:endParaRPr lang="en-US" altLang="en-US" dirty="0"/>
          </a:p>
        </p:txBody>
      </p:sp>
    </p:spTree>
    <p:extLst>
      <p:ext uri="{BB962C8B-B14F-4D97-AF65-F5344CB8AC3E}">
        <p14:creationId xmlns:p14="http://schemas.microsoft.com/office/powerpoint/2010/main" val="810662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rotWithShape="1">
          <a:blip r:embed="rId2" cstate="screen"/>
          <a:srcRect l="-27432"/>
          <a:stretch/>
        </p:blipFill>
        <p:spPr bwMode="auto">
          <a:xfrm>
            <a:off x="4629150" y="0"/>
            <a:ext cx="4514850" cy="7030349"/>
          </a:xfrm>
          <a:prstGeom prst="rect">
            <a:avLst/>
          </a:prstGeom>
          <a:noFill/>
          <a:ln w="9525">
            <a:noFill/>
            <a:miter lim="800000"/>
            <a:headEnd/>
            <a:tailEnd/>
          </a:ln>
        </p:spPr>
      </p:pic>
      <p:pic>
        <p:nvPicPr>
          <p:cNvPr id="5" name="Picture 8" descr="IBM_logo_blue"/>
          <p:cNvPicPr>
            <a:picLocks noChangeAspect="1" noChangeArrowheads="1"/>
          </p:cNvPicPr>
          <p:nvPr/>
        </p:nvPicPr>
        <p:blipFill>
          <a:blip r:embed="rId3" cstate="screen"/>
          <a:srcRect/>
          <a:stretch>
            <a:fillRect/>
          </a:stretch>
        </p:blipFill>
        <p:spPr bwMode="auto">
          <a:xfrm>
            <a:off x="304802" y="6268598"/>
            <a:ext cx="822961" cy="326518"/>
          </a:xfrm>
          <a:prstGeom prst="rect">
            <a:avLst/>
          </a:prstGeom>
          <a:noFill/>
          <a:ln w="9525">
            <a:noFill/>
            <a:miter lim="800000"/>
            <a:headEnd/>
            <a:tailEnd/>
          </a:ln>
        </p:spPr>
      </p:pic>
      <p:sp>
        <p:nvSpPr>
          <p:cNvPr id="18434" name="Rectangle 2"/>
          <p:cNvSpPr>
            <a:spLocks noGrp="1" noChangeArrowheads="1"/>
          </p:cNvSpPr>
          <p:nvPr>
            <p:ph type="ctrTitle"/>
          </p:nvPr>
        </p:nvSpPr>
        <p:spPr>
          <a:xfrm>
            <a:off x="304800" y="2129518"/>
            <a:ext cx="5029200" cy="1471837"/>
          </a:xfrm>
        </p:spPr>
        <p:txBody>
          <a:bodyPr anchor="b"/>
          <a:lstStyle>
            <a:lvl1pPr>
              <a:lnSpc>
                <a:spcPct val="90000"/>
              </a:lnSpc>
              <a:defRPr sz="4000"/>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304800" y="3886835"/>
            <a:ext cx="5029200" cy="1750979"/>
          </a:xfrm>
        </p:spPr>
        <p:txBody>
          <a:bodyPr/>
          <a:lstStyle>
            <a:lvl1pPr marL="0" indent="0">
              <a:buFontTx/>
              <a:buNone/>
              <a:defRPr sz="1800" b="1">
                <a:solidFill>
                  <a:srgbClr val="00B2F2"/>
                </a:solidFill>
              </a:defRPr>
            </a:lvl1pPr>
          </a:lstStyle>
          <a:p>
            <a:r>
              <a:rPr lang="en-US" smtClean="0"/>
              <a:t>Click to edit Master subtitle style</a:t>
            </a:r>
            <a:endParaRPr lang="en-US" dirty="0"/>
          </a:p>
        </p:txBody>
      </p:sp>
      <p:sp>
        <p:nvSpPr>
          <p:cNvPr id="2" name="TextBox 1"/>
          <p:cNvSpPr txBox="1"/>
          <p:nvPr/>
        </p:nvSpPr>
        <p:spPr>
          <a:xfrm>
            <a:off x="304799" y="282313"/>
            <a:ext cx="6162101" cy="523220"/>
          </a:xfrm>
          <a:prstGeom prst="rect">
            <a:avLst/>
          </a:prstGeom>
          <a:noFill/>
        </p:spPr>
        <p:txBody>
          <a:bodyPr wrap="square" rtlCol="0">
            <a:spAutoFit/>
          </a:bodyPr>
          <a:lstStyle/>
          <a:p>
            <a:pPr>
              <a:defRPr/>
            </a:pPr>
            <a:r>
              <a:rPr lang="en-US" sz="2800" dirty="0">
                <a:solidFill>
                  <a:srgbClr val="00CC00"/>
                </a:solidFill>
                <a:latin typeface="Arial" panose="020B0604020202020204" pitchFamily="34" charset="0"/>
                <a:ea typeface="MS PGothic" panose="020B0600070205080204" pitchFamily="34" charset="-128"/>
                <a:cs typeface="+mn-cs"/>
              </a:rPr>
              <a:t>IBM</a:t>
            </a:r>
            <a:r>
              <a:rPr lang="en-US" sz="2800" dirty="0">
                <a:solidFill>
                  <a:srgbClr val="004266"/>
                </a:solidFill>
                <a:latin typeface="Arial" panose="020B0604020202020204" pitchFamily="34" charset="0"/>
                <a:ea typeface="MS PGothic" panose="020B0600070205080204" pitchFamily="34" charset="-128"/>
                <a:cs typeface="+mn-cs"/>
              </a:rPr>
              <a:t> </a:t>
            </a:r>
            <a:r>
              <a:rPr lang="en-US" sz="2800" dirty="0" smtClean="0">
                <a:solidFill>
                  <a:srgbClr val="004266"/>
                </a:solidFill>
                <a:latin typeface="Arial" panose="020B0604020202020204" pitchFamily="34" charset="0"/>
                <a:ea typeface="MS PGothic" panose="020B0600070205080204" pitchFamily="34" charset="-128"/>
                <a:cs typeface="+mn-cs"/>
              </a:rPr>
              <a:t>Analytics Private </a:t>
            </a:r>
            <a:r>
              <a:rPr lang="en-US" sz="2800" smtClean="0">
                <a:solidFill>
                  <a:srgbClr val="004266"/>
                </a:solidFill>
                <a:latin typeface="Arial" panose="020B0604020202020204" pitchFamily="34" charset="0"/>
                <a:ea typeface="MS PGothic" panose="020B0600070205080204" pitchFamily="34" charset="-128"/>
                <a:cs typeface="+mn-cs"/>
              </a:rPr>
              <a:t>Cloud Platform</a:t>
            </a:r>
            <a:endParaRPr lang="en-US" sz="2800" dirty="0">
              <a:solidFill>
                <a:srgbClr val="004266"/>
              </a:solidFill>
              <a:latin typeface="Arial" panose="020B0604020202020204" pitchFamily="34" charset="0"/>
              <a:ea typeface="MS PGothic" panose="020B0600070205080204" pitchFamily="34" charset="-128"/>
              <a:cs typeface="+mn-cs"/>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3833609526"/>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hasCustomPrompt="1"/>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92936611"/>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546281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781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a:lvl1pPr>
          </a:lstStyle>
          <a:p>
            <a:r>
              <a:rPr lang="en-US" smtClean="0"/>
              <a:t>Click to edit Master title style</a:t>
            </a:r>
            <a:endParaRPr lang="en-US" dirty="0"/>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smtClean="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57200" y="1535279"/>
            <a:ext cx="4040188" cy="638644"/>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ext Placeholder 4"/>
          <p:cNvSpPr>
            <a:spLocks noGrp="1"/>
          </p:cNvSpPr>
          <p:nvPr>
            <p:ph type="body" sz="quarter" idx="3"/>
          </p:nvPr>
        </p:nvSpPr>
        <p:spPr>
          <a:xfrm>
            <a:off x="4645032" y="1535279"/>
            <a:ext cx="4041775" cy="638644"/>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2"/>
          <p:cNvSpPr>
            <a:spLocks noGrp="1"/>
          </p:cNvSpPr>
          <p:nvPr>
            <p:ph idx="12"/>
          </p:nvPr>
        </p:nvSpPr>
        <p:spPr>
          <a:xfrm>
            <a:off x="4648200" y="2210931"/>
            <a:ext cx="4038600" cy="3958735"/>
          </a:xfrm>
        </p:spPr>
        <p:txBody>
          <a:bodyPr/>
          <a:lstStyle>
            <a:lvl1pPr>
              <a:buFont typeface="Arial" pitchFamily="34" charset="0"/>
              <a:buChar char="•"/>
              <a:defRPr/>
            </a:lvl1pPr>
            <a:lvl2pPr>
              <a:buFont typeface="Arial" pitchFamily="34" charset="0"/>
              <a:buChar char="•"/>
              <a:defRPr sz="1800"/>
            </a:lvl2pPr>
            <a:lvl3pPr>
              <a:buFont typeface="Arial" pitchFamily="34" charset="0"/>
              <a:buChar char="•"/>
              <a:defRPr sz="1600"/>
            </a:lvl3pPr>
            <a:lvl4pPr>
              <a:buFont typeface="Arial" pitchFamily="34" charset="0"/>
              <a:buChar char="•"/>
              <a:defRPr sz="1400"/>
            </a:lvl4pPr>
          </a:lstStyle>
          <a:p>
            <a:pPr lvl="0"/>
            <a:r>
              <a:rPr lang="en-US" smtClean="0"/>
              <a:t>Click to edit Master text styles</a:t>
            </a:r>
          </a:p>
        </p:txBody>
      </p:sp>
      <p:sp>
        <p:nvSpPr>
          <p:cNvPr id="6" name="Content Placeholder 2"/>
          <p:cNvSpPr>
            <a:spLocks noGrp="1"/>
          </p:cNvSpPr>
          <p:nvPr>
            <p:ph idx="13"/>
          </p:nvPr>
        </p:nvSpPr>
        <p:spPr>
          <a:xfrm>
            <a:off x="457200" y="2210931"/>
            <a:ext cx="4038600" cy="3958735"/>
          </a:xfrm>
        </p:spPr>
        <p:txBody>
          <a:bodyPr/>
          <a:lstStyle>
            <a:lvl1pPr>
              <a:buFont typeface="Arial" pitchFamily="34" charset="0"/>
              <a:buChar char="•"/>
              <a:defRPr/>
            </a:lvl1pPr>
            <a:lvl2pPr>
              <a:buFont typeface="Arial" pitchFamily="34" charset="0"/>
              <a:buChar char="•"/>
              <a:defRPr sz="1800"/>
            </a:lvl2pPr>
            <a:lvl3pPr>
              <a:buFont typeface="Arial" pitchFamily="34" charset="0"/>
              <a:buChar char="•"/>
              <a:defRPr sz="1600"/>
            </a:lvl3pPr>
            <a:lvl4pPr>
              <a:buFont typeface="Arial" pitchFamily="34" charset="0"/>
              <a:buChar char="•"/>
              <a:defRPr sz="1400"/>
            </a:lvl4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A22026A-C2EA-064A-AB57-0C459A988F28}" type="slidenum">
              <a:rPr lang="en-US" smtClean="0"/>
              <a:t>‹#›</a:t>
            </a:fld>
            <a:endParaRPr lang="en-US"/>
          </a:p>
        </p:txBody>
      </p:sp>
    </p:spTree>
    <p:extLst>
      <p:ext uri="{BB962C8B-B14F-4D97-AF65-F5344CB8AC3E}">
        <p14:creationId xmlns:p14="http://schemas.microsoft.com/office/powerpoint/2010/main" val="205773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547" y="602615"/>
            <a:ext cx="817632"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7" name="Picture 12" descr="BDA_PPT_color_4x3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3" y="2343150"/>
            <a:ext cx="8631614" cy="1077913"/>
          </a:xfrm>
        </p:spPr>
        <p:txBody>
          <a:bodyPr anchor="b"/>
          <a:lstStyle>
            <a:lvl1pPr>
              <a:defRPr sz="3500"/>
            </a:lvl1pPr>
          </a:lstStyle>
          <a:p>
            <a:pPr lvl="0"/>
            <a:r>
              <a:rPr lang="en-US" noProof="0" dirty="0" smtClean="0"/>
              <a:t>Click to Edit Master Title Style</a:t>
            </a:r>
          </a:p>
        </p:txBody>
      </p:sp>
      <p:sp>
        <p:nvSpPr>
          <p:cNvPr id="28677" name="Rectangle 5"/>
          <p:cNvSpPr>
            <a:spLocks noGrp="1" noChangeArrowheads="1"/>
          </p:cNvSpPr>
          <p:nvPr>
            <p:ph type="subTitle" sz="quarter" idx="1" hasCustomPrompt="1"/>
          </p:nvPr>
        </p:nvSpPr>
        <p:spPr>
          <a:xfrm>
            <a:off x="249237" y="917575"/>
            <a:ext cx="8593311" cy="492125"/>
          </a:xfrm>
        </p:spPr>
        <p:txBody>
          <a:bodyPr anchor="b"/>
          <a:lstStyle>
            <a:lvl1pPr marL="0" indent="0">
              <a:buFont typeface="Wingdings" charset="0"/>
              <a:buNone/>
              <a:defRPr sz="1100"/>
            </a:lvl1pPr>
          </a:lstStyle>
          <a:p>
            <a:pPr lvl="0"/>
            <a:r>
              <a:rPr lang="en-US" noProof="0" dirty="0" smtClean="0"/>
              <a:t>Click to Edit Master Subtitle Style</a:t>
            </a:r>
          </a:p>
        </p:txBody>
      </p:sp>
      <p:sp>
        <p:nvSpPr>
          <p:cNvPr id="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a:t>
            </a:r>
            <a:r>
              <a:rPr lang="en-US" sz="900" dirty="0" smtClean="0"/>
              <a:t>2017 </a:t>
            </a:r>
            <a:r>
              <a:rPr lang="en-US" sz="900" dirty="0"/>
              <a:t>IBM Corporation</a:t>
            </a:r>
          </a:p>
        </p:txBody>
      </p:sp>
    </p:spTree>
    <p:extLst>
      <p:ext uri="{BB962C8B-B14F-4D97-AF65-F5344CB8AC3E}">
        <p14:creationId xmlns:p14="http://schemas.microsoft.com/office/powerpoint/2010/main" val="20934628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40254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p:nvSpPr>
        <p:spPr>
          <a:xfrm>
            <a:off x="1839191" y="6446614"/>
            <a:ext cx="5465618" cy="276999"/>
          </a:xfrm>
          <a:prstGeom prst="rect">
            <a:avLst/>
          </a:prstGeom>
          <a:noFill/>
        </p:spPr>
        <p:txBody>
          <a:bodyPr wrap="square" rtlCol="0">
            <a:spAutoFit/>
          </a:bodyPr>
          <a:lstStyle/>
          <a:p>
            <a:r>
              <a:rPr lang="en-US" sz="1200" dirty="0" smtClean="0"/>
              <a:t>IBM Internal and Business </a:t>
            </a:r>
            <a:r>
              <a:rPr lang="en-US" sz="1200" smtClean="0"/>
              <a:t>Partners Use Only </a:t>
            </a:r>
            <a:r>
              <a:rPr lang="en-US" sz="1200" dirty="0" smtClean="0"/>
              <a:t>- </a:t>
            </a:r>
            <a:r>
              <a:rPr lang="en-US" sz="1200" b="1" dirty="0" smtClean="0"/>
              <a:t>Not for</a:t>
            </a:r>
            <a:r>
              <a:rPr lang="en-US" sz="1200" b="1" baseline="0" dirty="0" smtClean="0"/>
              <a:t> External Distribution</a:t>
            </a:r>
            <a:endParaRPr lang="en-US" sz="1200" b="1" dirty="0"/>
          </a:p>
        </p:txBody>
      </p:sp>
    </p:spTree>
    <p:extLst>
      <p:ext uri="{BB962C8B-B14F-4D97-AF65-F5344CB8AC3E}">
        <p14:creationId xmlns:p14="http://schemas.microsoft.com/office/powerpoint/2010/main" val="832378823"/>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85775"/>
            <a:ext cx="8229600" cy="60903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endParaRPr lang="en-US"/>
          </a:p>
        </p:txBody>
      </p:sp>
      <p:sp>
        <p:nvSpPr>
          <p:cNvPr id="1027" name="Rectangle 3"/>
          <p:cNvSpPr>
            <a:spLocks noGrp="1" noChangeArrowheads="1"/>
          </p:cNvSpPr>
          <p:nvPr>
            <p:ph type="body" idx="1"/>
          </p:nvPr>
        </p:nvSpPr>
        <p:spPr bwMode="auto">
          <a:xfrm>
            <a:off x="457200" y="1600835"/>
            <a:ext cx="8229600" cy="45254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endParaRPr lang="en-US"/>
          </a:p>
        </p:txBody>
      </p:sp>
      <p:sp>
        <p:nvSpPr>
          <p:cNvPr id="13" name="Rectangle 5"/>
          <p:cNvSpPr txBox="1">
            <a:spLocks noChangeArrowheads="1"/>
          </p:cNvSpPr>
          <p:nvPr/>
        </p:nvSpPr>
        <p:spPr bwMode="auto">
          <a:xfrm>
            <a:off x="457200" y="6474184"/>
            <a:ext cx="3352800" cy="304519"/>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defTabSz="457200">
              <a:defRPr/>
            </a:pPr>
            <a:r>
              <a:rPr lang="en-US" dirty="0">
                <a:latin typeface="Arial" panose="020B0604020202020204" pitchFamily="34" charset="0"/>
                <a:ea typeface="MS PGothic" panose="020B0600070205080204" pitchFamily="34" charset="-128"/>
                <a:cs typeface="+mn-cs"/>
              </a:rPr>
              <a:t>© IBM </a:t>
            </a:r>
            <a:r>
              <a:rPr lang="en-US" dirty="0" smtClean="0">
                <a:latin typeface="Arial" panose="020B0604020202020204" pitchFamily="34" charset="0"/>
                <a:ea typeface="MS PGothic" panose="020B0600070205080204" pitchFamily="34" charset="-128"/>
                <a:cs typeface="+mn-cs"/>
              </a:rPr>
              <a:t>2017</a:t>
            </a:r>
            <a:endParaRPr lang="en-US" dirty="0">
              <a:latin typeface="Arial" panose="020B0604020202020204" pitchFamily="34" charset="0"/>
              <a:ea typeface="MS PGothic" panose="020B0600070205080204" pitchFamily="34" charset="-128"/>
              <a:cs typeface="+mn-cs"/>
            </a:endParaRPr>
          </a:p>
        </p:txBody>
      </p:sp>
      <p:sp>
        <p:nvSpPr>
          <p:cNvPr id="18" name="Rectangle 6"/>
          <p:cNvSpPr>
            <a:spLocks noChangeArrowheads="1"/>
          </p:cNvSpPr>
          <p:nvPr/>
        </p:nvSpPr>
        <p:spPr bwMode="auto">
          <a:xfrm>
            <a:off x="6169032" y="6503786"/>
            <a:ext cx="2517775" cy="245308"/>
          </a:xfrm>
          <a:prstGeom prst="rect">
            <a:avLst/>
          </a:prstGeom>
          <a:noFill/>
          <a:ln w="9525">
            <a:noFill/>
            <a:miter lim="800000"/>
            <a:headEnd/>
            <a:tailEnd/>
          </a:ln>
          <a:effectLst/>
        </p:spPr>
        <p:txBody>
          <a:bodyPr anchor="ctr"/>
          <a:lstStyle/>
          <a:p>
            <a:pPr algn="r" defTabSz="457200" eaLnBrk="0" hangingPunct="0">
              <a:defRPr/>
            </a:pPr>
            <a:fld id="{21B4B21D-3743-435F-B608-26B39940194E}" type="slidenum">
              <a:rPr lang="en-US" sz="1000">
                <a:solidFill>
                  <a:srgbClr val="004266"/>
                </a:solidFill>
                <a:latin typeface="Arial" panose="020B0604020202020204" pitchFamily="34" charset="0"/>
                <a:ea typeface="MS PGothic" panose="020B0600070205080204" pitchFamily="34" charset="-128"/>
                <a:cs typeface="+mn-cs"/>
              </a:rPr>
              <a:pPr algn="r" defTabSz="457200" eaLnBrk="0" hangingPunct="0">
                <a:defRPr/>
              </a:pPr>
              <a:t>‹#›</a:t>
            </a:fld>
            <a:endParaRPr lang="en-US" sz="1000" dirty="0">
              <a:solidFill>
                <a:srgbClr val="004266"/>
              </a:solidFill>
              <a:latin typeface="Arial" panose="020B0604020202020204" pitchFamily="34" charset="0"/>
              <a:ea typeface="MS PGothic" panose="020B0600070205080204" pitchFamily="34" charset="-128"/>
              <a:cs typeface="+mn-cs"/>
            </a:endParaRPr>
          </a:p>
        </p:txBody>
      </p:sp>
      <p:sp>
        <p:nvSpPr>
          <p:cNvPr id="21" name="Rectangle 5"/>
          <p:cNvSpPr txBox="1">
            <a:spLocks noChangeArrowheads="1"/>
          </p:cNvSpPr>
          <p:nvPr/>
        </p:nvSpPr>
        <p:spPr bwMode="auto">
          <a:xfrm>
            <a:off x="3048000" y="6474184"/>
            <a:ext cx="3352800" cy="304519"/>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algn="ctr" defTabSz="457200">
              <a:defRPr/>
            </a:pPr>
            <a:r>
              <a:rPr lang="en-US" dirty="0">
                <a:latin typeface="Arial" panose="020B0604020202020204" pitchFamily="34" charset="0"/>
                <a:ea typeface="MS PGothic" panose="020B0600070205080204" pitchFamily="34" charset="-128"/>
                <a:cs typeface="+mn-cs"/>
              </a:rPr>
              <a:t>IBM Confidential</a:t>
            </a:r>
          </a:p>
        </p:txBody>
      </p:sp>
      <p:sp>
        <p:nvSpPr>
          <p:cNvPr id="11" name="TextBox 10"/>
          <p:cNvSpPr txBox="1"/>
          <p:nvPr/>
        </p:nvSpPr>
        <p:spPr>
          <a:xfrm>
            <a:off x="2057400" y="-18975"/>
            <a:ext cx="6705600" cy="307777"/>
          </a:xfrm>
          <a:prstGeom prst="rect">
            <a:avLst/>
          </a:prstGeom>
          <a:noFill/>
        </p:spPr>
        <p:txBody>
          <a:bodyPr wrap="square" rtlCol="0">
            <a:spAutoFit/>
          </a:bodyPr>
          <a:lstStyle/>
          <a:p>
            <a:pPr algn="r" defTabSz="457200" eaLnBrk="0" hangingPunct="0"/>
            <a:r>
              <a:rPr lang="en-US" sz="1400" dirty="0">
                <a:solidFill>
                  <a:srgbClr val="00CC00"/>
                </a:solidFill>
                <a:latin typeface="Arial" panose="020B0604020202020204" pitchFamily="34" charset="0"/>
                <a:ea typeface="MS PGothic" panose="020B0600070205080204" pitchFamily="34" charset="-128"/>
                <a:cs typeface="+mn-cs"/>
              </a:rPr>
              <a:t>IBM </a:t>
            </a:r>
            <a:r>
              <a:rPr lang="en-US" sz="1400" dirty="0">
                <a:solidFill>
                  <a:srgbClr val="004266"/>
                </a:solidFill>
                <a:latin typeface="Arial" panose="020B0604020202020204" pitchFamily="34" charset="0"/>
                <a:ea typeface="MS PGothic" panose="020B0600070205080204" pitchFamily="34" charset="-128"/>
                <a:cs typeface="+mn-cs"/>
              </a:rPr>
              <a:t>Analytics </a:t>
            </a:r>
            <a:r>
              <a:rPr lang="en-US" sz="1400" dirty="0" smtClean="0">
                <a:solidFill>
                  <a:srgbClr val="004266"/>
                </a:solidFill>
                <a:latin typeface="Arial" panose="020B0604020202020204" pitchFamily="34" charset="0"/>
                <a:ea typeface="MS PGothic" panose="020B0600070205080204" pitchFamily="34" charset="-128"/>
                <a:cs typeface="+mn-cs"/>
              </a:rPr>
              <a:t>Private Cloud Platform</a:t>
            </a:r>
            <a:endParaRPr lang="en-US" sz="1400" dirty="0">
              <a:solidFill>
                <a:srgbClr val="004266"/>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473316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lgn="l" rtl="0" eaLnBrk="1" fontAlgn="base" hangingPunct="1">
        <a:spcBef>
          <a:spcPct val="0"/>
        </a:spcBef>
        <a:spcAft>
          <a:spcPct val="0"/>
        </a:spcAft>
        <a:defRPr sz="2800" b="1">
          <a:solidFill>
            <a:srgbClr val="004266"/>
          </a:solidFill>
          <a:latin typeface="+mj-lt"/>
          <a:ea typeface="+mj-ea"/>
          <a:cs typeface="+mj-cs"/>
        </a:defRPr>
      </a:lvl1pPr>
      <a:lvl2pPr algn="l" rtl="0" eaLnBrk="1" fontAlgn="base" hangingPunct="1">
        <a:spcBef>
          <a:spcPct val="0"/>
        </a:spcBef>
        <a:spcAft>
          <a:spcPct val="0"/>
        </a:spcAft>
        <a:defRPr sz="2800" b="1">
          <a:solidFill>
            <a:srgbClr val="004266"/>
          </a:solidFill>
          <a:latin typeface="Arial" pitchFamily="34" charset="0"/>
        </a:defRPr>
      </a:lvl2pPr>
      <a:lvl3pPr algn="l" rtl="0" eaLnBrk="1" fontAlgn="base" hangingPunct="1">
        <a:spcBef>
          <a:spcPct val="0"/>
        </a:spcBef>
        <a:spcAft>
          <a:spcPct val="0"/>
        </a:spcAft>
        <a:defRPr sz="2800" b="1">
          <a:solidFill>
            <a:srgbClr val="004266"/>
          </a:solidFill>
          <a:latin typeface="Arial" pitchFamily="34" charset="0"/>
        </a:defRPr>
      </a:lvl3pPr>
      <a:lvl4pPr algn="l" rtl="0" eaLnBrk="1" fontAlgn="base" hangingPunct="1">
        <a:spcBef>
          <a:spcPct val="0"/>
        </a:spcBef>
        <a:spcAft>
          <a:spcPct val="0"/>
        </a:spcAft>
        <a:defRPr sz="2800" b="1">
          <a:solidFill>
            <a:srgbClr val="004266"/>
          </a:solidFill>
          <a:latin typeface="Arial" pitchFamily="34" charset="0"/>
        </a:defRPr>
      </a:lvl4pPr>
      <a:lvl5pPr algn="l" rtl="0" eaLnBrk="1" fontAlgn="base" hangingPunct="1">
        <a:spcBef>
          <a:spcPct val="0"/>
        </a:spcBef>
        <a:spcAft>
          <a:spcPct val="0"/>
        </a:spcAft>
        <a:defRPr sz="2800" b="1">
          <a:solidFill>
            <a:srgbClr val="004266"/>
          </a:solidFill>
          <a:latin typeface="Arial" pitchFamily="34" charset="0"/>
        </a:defRPr>
      </a:lvl5pPr>
      <a:lvl6pPr marL="457200" algn="l" rtl="0" eaLnBrk="1" fontAlgn="base" hangingPunct="1">
        <a:spcBef>
          <a:spcPct val="0"/>
        </a:spcBef>
        <a:spcAft>
          <a:spcPct val="0"/>
        </a:spcAft>
        <a:defRPr sz="2800" b="1">
          <a:solidFill>
            <a:srgbClr val="004266"/>
          </a:solidFill>
          <a:latin typeface="Arial" pitchFamily="34" charset="0"/>
        </a:defRPr>
      </a:lvl6pPr>
      <a:lvl7pPr marL="914400" algn="l" rtl="0" eaLnBrk="1" fontAlgn="base" hangingPunct="1">
        <a:spcBef>
          <a:spcPct val="0"/>
        </a:spcBef>
        <a:spcAft>
          <a:spcPct val="0"/>
        </a:spcAft>
        <a:defRPr sz="2800" b="1">
          <a:solidFill>
            <a:srgbClr val="004266"/>
          </a:solidFill>
          <a:latin typeface="Arial" pitchFamily="34" charset="0"/>
        </a:defRPr>
      </a:lvl7pPr>
      <a:lvl8pPr marL="1371600" algn="l" rtl="0" eaLnBrk="1" fontAlgn="base" hangingPunct="1">
        <a:spcBef>
          <a:spcPct val="0"/>
        </a:spcBef>
        <a:spcAft>
          <a:spcPct val="0"/>
        </a:spcAft>
        <a:defRPr sz="2800" b="1">
          <a:solidFill>
            <a:srgbClr val="004266"/>
          </a:solidFill>
          <a:latin typeface="Arial" pitchFamily="34" charset="0"/>
        </a:defRPr>
      </a:lvl8pPr>
      <a:lvl9pPr marL="1828800" algn="l" rtl="0" eaLnBrk="1" fontAlgn="base" hangingPunct="1">
        <a:spcBef>
          <a:spcPct val="0"/>
        </a:spcBef>
        <a:spcAft>
          <a:spcPct val="0"/>
        </a:spcAft>
        <a:defRPr sz="2800" b="1">
          <a:solidFill>
            <a:srgbClr val="004266"/>
          </a:solidFill>
          <a:latin typeface="Arial" pitchFamily="34" charset="0"/>
        </a:defRPr>
      </a:lvl9pPr>
    </p:titleStyle>
    <p:bodyStyle>
      <a:lvl1pPr marL="231775" indent="-231775" algn="l" rtl="0" eaLnBrk="1" fontAlgn="base" hangingPunct="1">
        <a:spcBef>
          <a:spcPct val="20000"/>
        </a:spcBef>
        <a:spcAft>
          <a:spcPct val="0"/>
        </a:spcAft>
        <a:buChar char="•"/>
        <a:defRPr sz="2000">
          <a:solidFill>
            <a:srgbClr val="004266"/>
          </a:solidFill>
          <a:latin typeface="+mn-lt"/>
          <a:ea typeface="+mn-ea"/>
          <a:cs typeface="+mn-cs"/>
        </a:defRPr>
      </a:lvl1pPr>
      <a:lvl2pPr marL="457200" indent="-228600" algn="l" rtl="0" eaLnBrk="1" fontAlgn="base" hangingPunct="1">
        <a:spcBef>
          <a:spcPct val="20000"/>
        </a:spcBef>
        <a:spcAft>
          <a:spcPct val="0"/>
        </a:spcAft>
        <a:buFont typeface="Arial" pitchFamily="34" charset="0"/>
        <a:buChar char="–"/>
        <a:defRPr>
          <a:solidFill>
            <a:srgbClr val="004266"/>
          </a:solidFill>
          <a:latin typeface="+mn-lt"/>
        </a:defRPr>
      </a:lvl2pPr>
      <a:lvl3pPr marL="685800" indent="-228600" algn="l" rtl="0" eaLnBrk="1" fontAlgn="base" hangingPunct="1">
        <a:spcBef>
          <a:spcPct val="20000"/>
        </a:spcBef>
        <a:spcAft>
          <a:spcPct val="0"/>
        </a:spcAft>
        <a:buFont typeface="Arial" pitchFamily="34" charset="0"/>
        <a:buChar char="–"/>
        <a:defRPr sz="1600">
          <a:solidFill>
            <a:schemeClr val="tx1"/>
          </a:solidFill>
          <a:latin typeface="+mn-lt"/>
        </a:defRPr>
      </a:lvl3pPr>
      <a:lvl4pPr marL="914400" indent="-228600" algn="l" rtl="0" eaLnBrk="1" fontAlgn="base" hangingPunct="1">
        <a:spcBef>
          <a:spcPct val="20000"/>
        </a:spcBef>
        <a:spcAft>
          <a:spcPct val="0"/>
        </a:spcAft>
        <a:buFont typeface="Arial" pitchFamily="34" charset="0"/>
        <a:buChar char="•"/>
        <a:defRPr sz="14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8" y="28092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a:t>
            </a:r>
            <a:r>
              <a:rPr lang="en-US" dirty="0" smtClean="0"/>
              <a:t>master </a:t>
            </a:r>
            <a:r>
              <a:rPr lang="en-US" dirty="0"/>
              <a:t>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a:t>
            </a:r>
            <a:r>
              <a:rPr lang="en-US" sz="900" dirty="0" smtClean="0"/>
              <a:t>2017 </a:t>
            </a:r>
            <a:r>
              <a:rPr lang="en-US" sz="900" dirty="0"/>
              <a:t>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a:t>
            </a:fld>
            <a:endParaRPr lang="en-US" sz="1000">
              <a:cs typeface="+mn-cs"/>
            </a:endParaRPr>
          </a:p>
        </p:txBody>
      </p:sp>
      <p:pic>
        <p:nvPicPr>
          <p:cNvPr id="1031" name="Picture 7" descr="ibm_sp_lockup_western-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8955" y="257493"/>
            <a:ext cx="817632"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61747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jp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53.png"/><Relationship Id="rId29" Type="http://schemas.openxmlformats.org/officeDocument/2006/relationships/image" Target="../media/image54.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30" Type="http://schemas.openxmlformats.org/officeDocument/2006/relationships/image" Target="../media/image55.jpg"/><Relationship Id="rId31" Type="http://schemas.openxmlformats.org/officeDocument/2006/relationships/image" Target="../media/image56.jpg"/><Relationship Id="rId32" Type="http://schemas.openxmlformats.org/officeDocument/2006/relationships/image" Target="../media/image57.png"/><Relationship Id="rId9"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33" Type="http://schemas.openxmlformats.org/officeDocument/2006/relationships/image" Target="../media/image58.jpg"/><Relationship Id="rId34" Type="http://schemas.openxmlformats.org/officeDocument/2006/relationships/image" Target="../media/image59.jpg"/><Relationship Id="rId35" Type="http://schemas.openxmlformats.org/officeDocument/2006/relationships/image" Target="../media/image60.png"/><Relationship Id="rId36" Type="http://schemas.openxmlformats.org/officeDocument/2006/relationships/image" Target="../media/image61.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37"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chart" Target="../charts/chart1.xml"/><Relationship Id="rId5" Type="http://schemas.openxmlformats.org/officeDocument/2006/relationships/image" Target="../media/image74.png"/><Relationship Id="rId6" Type="http://schemas.openxmlformats.org/officeDocument/2006/relationships/chart" Target="../charts/chart2.xml"/><Relationship Id="rId7" Type="http://schemas.openxmlformats.org/officeDocument/2006/relationships/image" Target="../media/image75.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www.spark.tc/blog/" TargetMode="External"/><Relationship Id="rId5" Type="http://schemas.openxmlformats.org/officeDocument/2006/relationships/image" Target="../media/image77.jp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18.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jpe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datascience.ibm.com/" TargetMode="External"/><Relationship Id="rId7"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556464" y="2172678"/>
            <a:ext cx="7978854" cy="50552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b" anchorCtr="0" compatLnSpc="1">
            <a:prstTxWarp prst="textNoShape">
              <a:avLst/>
            </a:prstTxWarp>
            <a:noAutofit/>
          </a:bodyPr>
          <a:lstStyle>
            <a:lvl1pPr algn="l" rtl="0" eaLnBrk="1" fontAlgn="base" hangingPunct="1">
              <a:spcBef>
                <a:spcPct val="0"/>
              </a:spcBef>
              <a:spcAft>
                <a:spcPct val="0"/>
              </a:spcAft>
              <a:defRPr sz="35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defTabSz="914400"/>
            <a:r>
              <a:rPr lang="en-US" sz="4106" kern="0" dirty="0" smtClean="0">
                <a:latin typeface="+mn-lt"/>
              </a:rPr>
              <a:t>DSX &amp; Spark Overview</a:t>
            </a:r>
            <a:endParaRPr lang="en-US" sz="4106" kern="0" dirty="0">
              <a:latin typeface="+mn-lt"/>
            </a:endParaRPr>
          </a:p>
        </p:txBody>
      </p:sp>
      <p:sp>
        <p:nvSpPr>
          <p:cNvPr id="6" name="Subtitle 2"/>
          <p:cNvSpPr txBox="1">
            <a:spLocks/>
          </p:cNvSpPr>
          <p:nvPr/>
        </p:nvSpPr>
        <p:spPr bwMode="auto">
          <a:xfrm>
            <a:off x="2881988" y="1942408"/>
            <a:ext cx="7040166" cy="1274807"/>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b" anchorCtr="0" compatLnSpc="1">
            <a:prstTxWarp prst="textNoShape">
              <a:avLst/>
            </a:prstTxWarp>
            <a:normAutofit/>
          </a:bodyPr>
          <a:lstStyle>
            <a:lvl1pPr marL="0" indent="0" algn="l" rtl="0" eaLnBrk="1" fontAlgn="base" hangingPunct="1">
              <a:spcBef>
                <a:spcPct val="20000"/>
              </a:spcBef>
              <a:spcAft>
                <a:spcPct val="0"/>
              </a:spcAft>
              <a:buClr>
                <a:schemeClr val="tx1"/>
              </a:buClr>
              <a:buFont typeface="Wingdings" charset="0"/>
              <a:buNone/>
              <a:defRPr sz="11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defTabSz="914400"/>
            <a:r>
              <a:rPr lang="en-US" sz="1600" kern="0" dirty="0" smtClean="0">
                <a:solidFill>
                  <a:srgbClr val="005BA0"/>
                </a:solidFill>
                <a:cs typeface="Calibri"/>
              </a:rPr>
              <a:t>Data tools for </a:t>
            </a:r>
            <a:r>
              <a:rPr lang="en-US" sz="1600" kern="0" smtClean="0">
                <a:solidFill>
                  <a:srgbClr val="005BA0"/>
                </a:solidFill>
                <a:cs typeface="Calibri"/>
              </a:rPr>
              <a:t>Data Professionals</a:t>
            </a:r>
            <a:endParaRPr lang="en-US" sz="1600" kern="0" dirty="0" smtClean="0">
              <a:solidFill>
                <a:srgbClr val="005BA0"/>
              </a:solidFill>
              <a:cs typeface="Calibri"/>
            </a:endParaRPr>
          </a:p>
        </p:txBody>
      </p:sp>
      <p:sp>
        <p:nvSpPr>
          <p:cNvPr id="7" name="TextBox 6"/>
          <p:cNvSpPr txBox="1"/>
          <p:nvPr/>
        </p:nvSpPr>
        <p:spPr>
          <a:xfrm>
            <a:off x="7416800" y="2861733"/>
            <a:ext cx="184731" cy="35548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7247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a:spLocks noChangeArrowheads="1"/>
          </p:cNvSpPr>
          <p:nvPr/>
        </p:nvSpPr>
        <p:spPr bwMode="auto">
          <a:xfrm>
            <a:off x="5271082" y="2016005"/>
            <a:ext cx="23472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defTabSz="257169">
              <a:lnSpc>
                <a:spcPct val="100000"/>
              </a:lnSpc>
              <a:spcBef>
                <a:spcPct val="0"/>
              </a:spcBef>
              <a:buNone/>
            </a:pPr>
            <a:r>
              <a:rPr lang="en-US" altLang="en-US" sz="1200" b="1" dirty="0">
                <a:solidFill>
                  <a:srgbClr val="6DEDD9"/>
                </a:solidFill>
                <a:latin typeface="Helvetica Neue Light" charset="0"/>
                <a:ea typeface="Helvetica Neue Light" charset="0"/>
                <a:cs typeface="Helvetica Neue Light" charset="0"/>
              </a:rPr>
              <a:t>IBM Data Science Experience</a:t>
            </a:r>
          </a:p>
        </p:txBody>
      </p:sp>
      <p:sp>
        <p:nvSpPr>
          <p:cNvPr id="17" name="TextBox 16"/>
          <p:cNvSpPr txBox="1">
            <a:spLocks noChangeArrowheads="1"/>
          </p:cNvSpPr>
          <p:nvPr/>
        </p:nvSpPr>
        <p:spPr bwMode="auto">
          <a:xfrm>
            <a:off x="2076240" y="2744522"/>
            <a:ext cx="917028"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257169" eaLnBrk="0">
              <a:lnSpc>
                <a:spcPct val="100000"/>
              </a:lnSpc>
              <a:spcBef>
                <a:spcPct val="0"/>
              </a:spcBef>
              <a:buNone/>
            </a:pPr>
            <a:r>
              <a:rPr lang="en-US" altLang="en-US" sz="1013" b="1" dirty="0">
                <a:solidFill>
                  <a:srgbClr val="35D4C7"/>
                </a:solidFill>
                <a:latin typeface="Helvetica Neue Light" charset="0"/>
                <a:ea typeface="Helvetica Neue Light" charset="0"/>
                <a:cs typeface="Helvetica Neue Light" charset="0"/>
              </a:rPr>
              <a:t>Community</a:t>
            </a:r>
          </a:p>
        </p:txBody>
      </p:sp>
      <p:sp>
        <p:nvSpPr>
          <p:cNvPr id="18" name="TextBox 7"/>
          <p:cNvSpPr txBox="1">
            <a:spLocks noChangeArrowheads="1"/>
          </p:cNvSpPr>
          <p:nvPr/>
        </p:nvSpPr>
        <p:spPr bwMode="auto">
          <a:xfrm>
            <a:off x="4051660" y="2741570"/>
            <a:ext cx="1037932"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257169" eaLnBrk="0">
              <a:lnSpc>
                <a:spcPct val="100000"/>
              </a:lnSpc>
              <a:spcBef>
                <a:spcPct val="0"/>
              </a:spcBef>
              <a:buNone/>
            </a:pPr>
            <a:r>
              <a:rPr lang="en-US" altLang="en-US" sz="1013" b="1" dirty="0">
                <a:solidFill>
                  <a:srgbClr val="35D4C7"/>
                </a:solidFill>
                <a:latin typeface="Helvetica Neue Light" charset="0"/>
                <a:ea typeface="Helvetica Neue Light" charset="0"/>
                <a:cs typeface="Helvetica Neue Light" charset="0"/>
              </a:rPr>
              <a:t>Open Source</a:t>
            </a:r>
          </a:p>
        </p:txBody>
      </p:sp>
      <p:sp>
        <p:nvSpPr>
          <p:cNvPr id="19" name="TextBox 8"/>
          <p:cNvSpPr txBox="1">
            <a:spLocks noChangeArrowheads="1"/>
          </p:cNvSpPr>
          <p:nvPr/>
        </p:nvSpPr>
        <p:spPr bwMode="auto">
          <a:xfrm>
            <a:off x="5928782" y="2741122"/>
            <a:ext cx="1356940"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257169" eaLnBrk="0">
              <a:lnSpc>
                <a:spcPct val="100000"/>
              </a:lnSpc>
              <a:spcBef>
                <a:spcPct val="0"/>
              </a:spcBef>
              <a:buNone/>
            </a:pPr>
            <a:r>
              <a:rPr lang="en-US" altLang="en-US" sz="1013" b="1" dirty="0">
                <a:solidFill>
                  <a:srgbClr val="35D4C7"/>
                </a:solidFill>
                <a:latin typeface="Helvetica Neue Light" charset="0"/>
                <a:ea typeface="Helvetica Neue Light" charset="0"/>
                <a:cs typeface="Helvetica Neue Light" charset="0"/>
              </a:rPr>
              <a:t>IBM Added Value</a:t>
            </a:r>
          </a:p>
        </p:txBody>
      </p:sp>
      <p:cxnSp>
        <p:nvCxnSpPr>
          <p:cNvPr id="20" name="Straight Connector 19"/>
          <p:cNvCxnSpPr/>
          <p:nvPr/>
        </p:nvCxnSpPr>
        <p:spPr>
          <a:xfrm>
            <a:off x="4570626" y="2342110"/>
            <a:ext cx="0" cy="357071"/>
          </a:xfrm>
          <a:prstGeom prst="line">
            <a:avLst/>
          </a:prstGeom>
          <a:noFill/>
          <a:ln w="38100" cap="flat" cmpd="sng" algn="ctr">
            <a:solidFill>
              <a:sysClr val="windowText" lastClr="000000"/>
            </a:solidFill>
            <a:prstDash val="solid"/>
            <a:miter lim="800000"/>
          </a:ln>
          <a:effectLst/>
        </p:spPr>
      </p:cxnSp>
      <p:cxnSp>
        <p:nvCxnSpPr>
          <p:cNvPr id="21" name="Straight Connector 20"/>
          <p:cNvCxnSpPr/>
          <p:nvPr/>
        </p:nvCxnSpPr>
        <p:spPr>
          <a:xfrm flipH="1" flipV="1">
            <a:off x="2534753" y="2584032"/>
            <a:ext cx="4075467" cy="9974"/>
          </a:xfrm>
          <a:prstGeom prst="line">
            <a:avLst/>
          </a:prstGeom>
          <a:noFill/>
          <a:ln w="38100" cap="flat" cmpd="sng" algn="ctr">
            <a:solidFill>
              <a:sysClr val="windowText" lastClr="000000"/>
            </a:solidFill>
            <a:prstDash val="solid"/>
            <a:miter lim="800000"/>
          </a:ln>
          <a:effectLst/>
        </p:spPr>
      </p:cxnSp>
      <p:cxnSp>
        <p:nvCxnSpPr>
          <p:cNvPr id="22" name="Straight Connector 21"/>
          <p:cNvCxnSpPr/>
          <p:nvPr/>
        </p:nvCxnSpPr>
        <p:spPr>
          <a:xfrm>
            <a:off x="2534753" y="2574507"/>
            <a:ext cx="0" cy="124676"/>
          </a:xfrm>
          <a:prstGeom prst="line">
            <a:avLst/>
          </a:prstGeom>
          <a:noFill/>
          <a:ln w="38100" cap="flat" cmpd="sng" algn="ctr">
            <a:solidFill>
              <a:sysClr val="windowText" lastClr="000000"/>
            </a:solidFill>
            <a:prstDash val="solid"/>
            <a:miter lim="800000"/>
          </a:ln>
          <a:effectLst/>
        </p:spPr>
      </p:cxnSp>
      <p:cxnSp>
        <p:nvCxnSpPr>
          <p:cNvPr id="23" name="Straight Connector 22"/>
          <p:cNvCxnSpPr/>
          <p:nvPr/>
        </p:nvCxnSpPr>
        <p:spPr>
          <a:xfrm>
            <a:off x="6610220" y="2584480"/>
            <a:ext cx="0" cy="123679"/>
          </a:xfrm>
          <a:prstGeom prst="line">
            <a:avLst/>
          </a:prstGeom>
          <a:noFill/>
          <a:ln w="38100" cap="flat" cmpd="sng" algn="ctr">
            <a:solidFill>
              <a:sysClr val="windowText" lastClr="000000"/>
            </a:solidFill>
            <a:prstDash val="solid"/>
            <a:miter lim="800000"/>
          </a:ln>
          <a:effectLst/>
        </p:spPr>
      </p:cxnSp>
      <p:sp>
        <p:nvSpPr>
          <p:cNvPr id="24" name="Rounded Rectangle 23"/>
          <p:cNvSpPr/>
          <p:nvPr/>
        </p:nvSpPr>
        <p:spPr>
          <a:xfrm>
            <a:off x="1522956" y="4992402"/>
            <a:ext cx="6095338" cy="328145"/>
          </a:xfrm>
          <a:prstGeom prst="roundRect">
            <a:avLst/>
          </a:prstGeom>
          <a:solidFill>
            <a:srgbClr val="0A5889"/>
          </a:solidFill>
          <a:ln w="6350" cap="flat" cmpd="sng" algn="ctr">
            <a:solidFill>
              <a:srgbClr val="4177BE"/>
            </a:solidFill>
            <a:prstDash val="solid"/>
            <a:miter lim="800000"/>
          </a:ln>
          <a:effectLst/>
        </p:spPr>
        <p:txBody>
          <a:bodyPr anchor="ctr"/>
          <a:lstStyle/>
          <a:p>
            <a:pPr algn="ctr" defTabSz="257169" eaLnBrk="0">
              <a:defRPr/>
            </a:pPr>
            <a:r>
              <a:rPr lang="en-US" sz="1013" dirty="0">
                <a:solidFill>
                  <a:schemeClr val="bg1"/>
                </a:solidFill>
                <a:latin typeface="Helvetica Neue Light" charset="0"/>
                <a:ea typeface="Helvetica Neue Light" charset="0"/>
                <a:cs typeface="Helvetica Neue Light" charset="0"/>
              </a:rPr>
              <a:t>Powered by IBM </a:t>
            </a:r>
            <a:r>
              <a:rPr lang="en-US" sz="1013" b="1" dirty="0">
                <a:solidFill>
                  <a:srgbClr val="FEC82E"/>
                </a:solidFill>
                <a:latin typeface="Helvetica Neue Light" charset="0"/>
                <a:ea typeface="Helvetica Neue Light" charset="0"/>
                <a:cs typeface="Helvetica Neue Light" charset="0"/>
              </a:rPr>
              <a:t>Watson Data Platform</a:t>
            </a:r>
            <a:endParaRPr lang="en-US" sz="1013" dirty="0">
              <a:solidFill>
                <a:schemeClr val="bg1"/>
              </a:solidFill>
              <a:latin typeface="Helvetica Neue Light" charset="0"/>
              <a:ea typeface="Helvetica Neue Light" charset="0"/>
              <a:cs typeface="Helvetica Neue Light" charset="0"/>
            </a:endParaRPr>
          </a:p>
        </p:txBody>
      </p:sp>
      <p:sp>
        <p:nvSpPr>
          <p:cNvPr id="25" name="TextBox 16"/>
          <p:cNvSpPr txBox="1">
            <a:spLocks noChangeArrowheads="1"/>
          </p:cNvSpPr>
          <p:nvPr/>
        </p:nvSpPr>
        <p:spPr bwMode="auto">
          <a:xfrm>
            <a:off x="1448398" y="3032979"/>
            <a:ext cx="1989327"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84" indent="-128584" defTabSz="257169">
              <a:lnSpc>
                <a:spcPct val="100000"/>
              </a:lnSpc>
              <a:spcBef>
                <a:spcPct val="0"/>
              </a:spcBef>
            </a:pPr>
            <a:r>
              <a:rPr lang="en-US" altLang="en-US" sz="1050" dirty="0">
                <a:solidFill>
                  <a:prstClr val="black"/>
                </a:solidFill>
                <a:latin typeface="Helvetica Neue Light" charset="0"/>
                <a:ea typeface="Helvetica Neue Light" charset="0"/>
                <a:cs typeface="Helvetica Neue Light" charset="0"/>
              </a:rPr>
              <a:t>Find tutorials and datasets</a:t>
            </a:r>
          </a:p>
          <a:p>
            <a:pPr marL="128584" indent="-128584" defTabSz="257169">
              <a:lnSpc>
                <a:spcPct val="100000"/>
              </a:lnSpc>
              <a:spcBef>
                <a:spcPct val="0"/>
              </a:spcBef>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solidFill>
                  <a:prstClr val="black"/>
                </a:solidFill>
                <a:latin typeface="Helvetica Neue Light" charset="0"/>
                <a:ea typeface="Helvetica Neue Light" charset="0"/>
                <a:cs typeface="Helvetica Neue Light" charset="0"/>
              </a:rPr>
              <a:t>Connect with Data Scientists</a:t>
            </a:r>
          </a:p>
          <a:p>
            <a:pPr marL="128584" indent="-128584" defTabSz="257169">
              <a:lnSpc>
                <a:spcPct val="100000"/>
              </a:lnSpc>
              <a:spcBef>
                <a:spcPct val="0"/>
              </a:spcBef>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solidFill>
                  <a:prstClr val="black"/>
                </a:solidFill>
                <a:latin typeface="Helvetica Neue Light" charset="0"/>
                <a:ea typeface="Helvetica Neue Light" charset="0"/>
                <a:cs typeface="Helvetica Neue Light" charset="0"/>
              </a:rPr>
              <a:t>Ask questions</a:t>
            </a:r>
          </a:p>
          <a:p>
            <a:pPr marL="128584" indent="-128584" defTabSz="257169">
              <a:lnSpc>
                <a:spcPct val="100000"/>
              </a:lnSpc>
              <a:spcBef>
                <a:spcPct val="0"/>
              </a:spcBef>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solidFill>
                  <a:prstClr val="black"/>
                </a:solidFill>
                <a:latin typeface="Helvetica Neue Light" charset="0"/>
                <a:ea typeface="Helvetica Neue Light" charset="0"/>
                <a:cs typeface="Helvetica Neue Light" charset="0"/>
              </a:rPr>
              <a:t>Read articles and papers</a:t>
            </a:r>
          </a:p>
          <a:p>
            <a:pPr marL="128584" indent="-128584" defTabSz="257169">
              <a:lnSpc>
                <a:spcPct val="100000"/>
              </a:lnSpc>
              <a:spcBef>
                <a:spcPct val="0"/>
              </a:spcBef>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solidFill>
                  <a:prstClr val="black"/>
                </a:solidFill>
                <a:latin typeface="Helvetica Neue Light" charset="0"/>
                <a:ea typeface="Helvetica Neue Light" charset="0"/>
                <a:cs typeface="Helvetica Neue Light" charset="0"/>
              </a:rPr>
              <a:t>Fork and share projects</a:t>
            </a:r>
          </a:p>
        </p:txBody>
      </p:sp>
      <p:sp>
        <p:nvSpPr>
          <p:cNvPr id="26" name="TextBox 20"/>
          <p:cNvSpPr txBox="1">
            <a:spLocks noChangeArrowheads="1"/>
          </p:cNvSpPr>
          <p:nvPr/>
        </p:nvSpPr>
        <p:spPr bwMode="auto">
          <a:xfrm>
            <a:off x="3443215" y="3032979"/>
            <a:ext cx="2013372"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84" indent="-128584" defTabSz="257169">
              <a:lnSpc>
                <a:spcPct val="100000"/>
              </a:lnSpc>
              <a:spcBef>
                <a:spcPct val="0"/>
              </a:spcBef>
              <a:buClr>
                <a:schemeClr val="tx1"/>
              </a:buClr>
            </a:pPr>
            <a:r>
              <a:rPr lang="en-US" altLang="en-US" sz="1050" dirty="0">
                <a:solidFill>
                  <a:prstClr val="black"/>
                </a:solidFill>
                <a:latin typeface="Helvetica Neue Light" charset="0"/>
                <a:ea typeface="Helvetica Neue Light" charset="0"/>
                <a:cs typeface="Helvetica Neue Light" charset="0"/>
              </a:rPr>
              <a:t>Code in Scala/Python/R/SQL</a:t>
            </a:r>
          </a:p>
          <a:p>
            <a:pPr marL="128584" indent="-128584" defTabSz="257169">
              <a:lnSpc>
                <a:spcPct val="100000"/>
              </a:lnSpc>
              <a:spcBef>
                <a:spcPct val="0"/>
              </a:spcBef>
              <a:buClr>
                <a:schemeClr val="tx1"/>
              </a:buClr>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buClr>
                <a:schemeClr val="tx1"/>
              </a:buClr>
            </a:pPr>
            <a:r>
              <a:rPr lang="en-US" altLang="en-US" sz="1050" dirty="0" err="1">
                <a:solidFill>
                  <a:prstClr val="black"/>
                </a:solidFill>
                <a:latin typeface="Helvetica Neue Light" charset="0"/>
                <a:ea typeface="Helvetica Neue Light" charset="0"/>
                <a:cs typeface="Helvetica Neue Light" charset="0"/>
              </a:rPr>
              <a:t>Jupyter</a:t>
            </a:r>
            <a:r>
              <a:rPr lang="en-US" altLang="en-US" sz="1050" dirty="0">
                <a:solidFill>
                  <a:prstClr val="black"/>
                </a:solidFill>
                <a:latin typeface="Helvetica Neue Light" charset="0"/>
                <a:ea typeface="Helvetica Neue Light" charset="0"/>
                <a:cs typeface="Helvetica Neue Light" charset="0"/>
              </a:rPr>
              <a:t> Notebooks</a:t>
            </a:r>
          </a:p>
          <a:p>
            <a:pPr marL="128584" indent="-128584" defTabSz="257169">
              <a:lnSpc>
                <a:spcPct val="100000"/>
              </a:lnSpc>
              <a:spcBef>
                <a:spcPct val="0"/>
              </a:spcBef>
              <a:buClr>
                <a:schemeClr val="tx1"/>
              </a:buClr>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buClr>
                <a:schemeClr val="tx1"/>
              </a:buClr>
            </a:pPr>
            <a:r>
              <a:rPr lang="en-US" altLang="en-US" sz="1050" dirty="0">
                <a:solidFill>
                  <a:prstClr val="black"/>
                </a:solidFill>
                <a:latin typeface="Helvetica Neue Light" charset="0"/>
                <a:ea typeface="Helvetica Neue Light" charset="0"/>
                <a:cs typeface="Helvetica Neue Light" charset="0"/>
              </a:rPr>
              <a:t>RStudio IDE and Shiny</a:t>
            </a:r>
          </a:p>
          <a:p>
            <a:pPr marL="128584" indent="-128584" defTabSz="257169">
              <a:lnSpc>
                <a:spcPct val="100000"/>
              </a:lnSpc>
              <a:spcBef>
                <a:spcPct val="0"/>
              </a:spcBef>
              <a:buClr>
                <a:schemeClr val="tx1"/>
              </a:buClr>
            </a:pPr>
            <a:endParaRPr lang="en-US" altLang="en-US" sz="1050" b="1" dirty="0">
              <a:solidFill>
                <a:srgbClr val="455AFB"/>
              </a:solidFill>
              <a:latin typeface="Helvetica Neue Light" charset="0"/>
              <a:ea typeface="Helvetica Neue Light" charset="0"/>
              <a:cs typeface="Helvetica Neue Light" charset="0"/>
            </a:endParaRPr>
          </a:p>
          <a:p>
            <a:pPr marL="128584" indent="-128584" defTabSz="257169">
              <a:lnSpc>
                <a:spcPct val="100000"/>
              </a:lnSpc>
              <a:spcBef>
                <a:spcPct val="0"/>
              </a:spcBef>
              <a:buClr>
                <a:schemeClr val="tx1"/>
              </a:buClr>
            </a:pPr>
            <a:r>
              <a:rPr lang="en-US" altLang="en-US" sz="1050" dirty="0">
                <a:latin typeface="Helvetica Neue Light" charset="0"/>
                <a:ea typeface="Helvetica Neue Light" charset="0"/>
                <a:cs typeface="Helvetica Neue Light" charset="0"/>
              </a:rPr>
              <a:t>Apache Spark</a:t>
            </a:r>
          </a:p>
          <a:p>
            <a:pPr marL="128584" indent="-128584" defTabSz="257169">
              <a:lnSpc>
                <a:spcPct val="100000"/>
              </a:lnSpc>
              <a:spcBef>
                <a:spcPct val="0"/>
              </a:spcBef>
              <a:buClr>
                <a:schemeClr val="tx1"/>
              </a:buClr>
            </a:pPr>
            <a:endParaRPr lang="en-US" altLang="en-US" sz="1050" dirty="0">
              <a:solidFill>
                <a:prstClr val="black"/>
              </a:solidFill>
              <a:latin typeface="Helvetica Neue Light" charset="0"/>
              <a:ea typeface="Helvetica Neue Light" charset="0"/>
              <a:cs typeface="Helvetica Neue Light" charset="0"/>
            </a:endParaRPr>
          </a:p>
          <a:p>
            <a:pPr marL="128584" indent="-128584" defTabSz="257169">
              <a:lnSpc>
                <a:spcPct val="100000"/>
              </a:lnSpc>
              <a:spcBef>
                <a:spcPct val="0"/>
              </a:spcBef>
              <a:buClr>
                <a:schemeClr val="tx1"/>
              </a:buClr>
            </a:pPr>
            <a:r>
              <a:rPr lang="en-US" altLang="en-US" sz="1050" dirty="0">
                <a:solidFill>
                  <a:prstClr val="black"/>
                </a:solidFill>
                <a:latin typeface="Helvetica Neue Light" charset="0"/>
                <a:ea typeface="Helvetica Neue Light" charset="0"/>
                <a:cs typeface="Helvetica Neue Light" charset="0"/>
              </a:rPr>
              <a:t>Your favorite libraries</a:t>
            </a:r>
          </a:p>
        </p:txBody>
      </p:sp>
      <p:sp>
        <p:nvSpPr>
          <p:cNvPr id="27" name="TextBox 21"/>
          <p:cNvSpPr txBox="1">
            <a:spLocks noChangeArrowheads="1"/>
          </p:cNvSpPr>
          <p:nvPr/>
        </p:nvSpPr>
        <p:spPr bwMode="auto">
          <a:xfrm>
            <a:off x="5557838" y="3032980"/>
            <a:ext cx="247727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84" indent="-128584" defTabSz="257169">
              <a:lnSpc>
                <a:spcPct val="100000"/>
              </a:lnSpc>
              <a:spcBef>
                <a:spcPct val="0"/>
              </a:spcBef>
            </a:pPr>
            <a:r>
              <a:rPr lang="en-US" altLang="en-US" sz="1050" dirty="0">
                <a:solidFill>
                  <a:schemeClr val="bg1">
                    <a:lumMod val="65000"/>
                  </a:schemeClr>
                </a:solidFill>
                <a:latin typeface="Helvetica Neue Light" charset="0"/>
                <a:ea typeface="Helvetica Neue Light" charset="0"/>
                <a:cs typeface="Helvetica Neue Light" charset="0"/>
              </a:rPr>
              <a:t>IBM Machine Learning*</a:t>
            </a:r>
          </a:p>
          <a:p>
            <a:pPr marL="128584" indent="-128584" defTabSz="257169">
              <a:lnSpc>
                <a:spcPct val="100000"/>
              </a:lnSpc>
              <a:spcBef>
                <a:spcPct val="0"/>
              </a:spcBef>
            </a:pPr>
            <a:endParaRPr lang="en-US" altLang="en-US" sz="1050" dirty="0">
              <a:solidFill>
                <a:schemeClr val="bg1">
                  <a:lumMod val="65000"/>
                </a:schemeClr>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solidFill>
                  <a:schemeClr val="bg1">
                    <a:lumMod val="65000"/>
                  </a:schemeClr>
                </a:solidFill>
                <a:latin typeface="Helvetica Neue Light" charset="0"/>
                <a:ea typeface="Helvetica Neue Light" charset="0"/>
                <a:cs typeface="Helvetica Neue Light" charset="0"/>
              </a:rPr>
              <a:t>SPSS Modeler Canvas*</a:t>
            </a:r>
          </a:p>
          <a:p>
            <a:pPr defTabSz="257169">
              <a:lnSpc>
                <a:spcPct val="100000"/>
              </a:lnSpc>
              <a:spcBef>
                <a:spcPct val="0"/>
              </a:spcBef>
              <a:buNone/>
            </a:pPr>
            <a:endParaRPr lang="en-US" altLang="en-US" sz="1050" dirty="0">
              <a:solidFill>
                <a:schemeClr val="bg1">
                  <a:lumMod val="65000"/>
                </a:schemeClr>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latin typeface="Helvetica Neue Light" charset="0"/>
                <a:ea typeface="Helvetica Neue Light" charset="0"/>
                <a:cs typeface="Helvetica Neue Light" charset="0"/>
              </a:rPr>
              <a:t>Prescriptive Analytics - </a:t>
            </a:r>
            <a:r>
              <a:rPr lang="en-US" altLang="en-US" sz="1050" dirty="0" err="1">
                <a:latin typeface="Helvetica Neue Light" charset="0"/>
                <a:ea typeface="Helvetica Neue Light" charset="0"/>
                <a:cs typeface="Helvetica Neue Light" charset="0"/>
              </a:rPr>
              <a:t>DOcplexcloud</a:t>
            </a:r>
          </a:p>
          <a:p>
            <a:pPr defTabSz="257169">
              <a:lnSpc>
                <a:spcPct val="100000"/>
              </a:lnSpc>
              <a:spcBef>
                <a:spcPct val="0"/>
              </a:spcBef>
              <a:buNone/>
            </a:pPr>
            <a:endParaRPr lang="en-US" altLang="en-US" sz="1050" dirty="0">
              <a:solidFill>
                <a:schemeClr val="bg1">
                  <a:lumMod val="65000"/>
                </a:schemeClr>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latin typeface="Helvetica Neue Light" charset="0"/>
                <a:ea typeface="Helvetica Neue Light" charset="0"/>
                <a:cs typeface="Helvetica Neue Light" charset="0"/>
              </a:rPr>
              <a:t>Projects and Version Control</a:t>
            </a:r>
          </a:p>
          <a:p>
            <a:pPr marL="128584" indent="-128584" defTabSz="257169">
              <a:lnSpc>
                <a:spcPct val="100000"/>
              </a:lnSpc>
              <a:spcBef>
                <a:spcPct val="0"/>
              </a:spcBef>
            </a:pPr>
            <a:endParaRPr lang="en-US" altLang="en-US" sz="1050" dirty="0">
              <a:solidFill>
                <a:schemeClr val="bg1">
                  <a:lumMod val="65000"/>
                </a:schemeClr>
              </a:solidFill>
              <a:latin typeface="Helvetica Neue Light" charset="0"/>
              <a:ea typeface="Helvetica Neue Light" charset="0"/>
              <a:cs typeface="Helvetica Neue Light" charset="0"/>
            </a:endParaRPr>
          </a:p>
          <a:p>
            <a:pPr marL="128584" indent="-128584" defTabSz="257169">
              <a:lnSpc>
                <a:spcPct val="100000"/>
              </a:lnSpc>
              <a:spcBef>
                <a:spcPct val="0"/>
              </a:spcBef>
            </a:pPr>
            <a:r>
              <a:rPr lang="en-US" altLang="en-US" sz="1050" dirty="0">
                <a:latin typeface="Helvetica Neue Light" charset="0"/>
                <a:ea typeface="Helvetica Neue Light" charset="0"/>
                <a:cs typeface="Helvetica Neue Light" charset="0"/>
              </a:rPr>
              <a:t>Managed Spark Service</a:t>
            </a:r>
          </a:p>
        </p:txBody>
      </p:sp>
      <p:sp>
        <p:nvSpPr>
          <p:cNvPr id="3" name="TextBox 2"/>
          <p:cNvSpPr txBox="1"/>
          <p:nvPr/>
        </p:nvSpPr>
        <p:spPr>
          <a:xfrm>
            <a:off x="1522957" y="5327699"/>
            <a:ext cx="2802835" cy="213585"/>
          </a:xfrm>
          <a:prstGeom prst="rect">
            <a:avLst/>
          </a:prstGeom>
          <a:noFill/>
        </p:spPr>
        <p:txBody>
          <a:bodyPr wrap="square" rtlCol="0">
            <a:spAutoFit/>
          </a:bodyPr>
          <a:lstStyle/>
          <a:p>
            <a:r>
              <a:rPr lang="en-US" sz="788" dirty="0">
                <a:solidFill>
                  <a:schemeClr val="bg1">
                    <a:lumMod val="65000"/>
                  </a:schemeClr>
                </a:solidFill>
                <a:latin typeface="HelvNeue Roman for IBM"/>
              </a:rPr>
              <a:t>* Closed beta</a:t>
            </a:r>
          </a:p>
        </p:txBody>
      </p:sp>
      <p:sp>
        <p:nvSpPr>
          <p:cNvPr id="4" name="Title 3"/>
          <p:cNvSpPr>
            <a:spLocks noGrp="1"/>
          </p:cNvSpPr>
          <p:nvPr>
            <p:ph type="title"/>
          </p:nvPr>
        </p:nvSpPr>
        <p:spPr/>
        <p:txBody>
          <a:bodyPr/>
          <a:lstStyle/>
          <a:p>
            <a:r>
              <a:rPr lang="en-US" dirty="0"/>
              <a:t>Core Attributes of the Data Science Experience</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0169" y="1856973"/>
            <a:ext cx="1400914" cy="595062"/>
          </a:xfrm>
          <a:prstGeom prst="rect">
            <a:avLst/>
          </a:prstGeom>
        </p:spPr>
      </p:pic>
    </p:spTree>
    <p:extLst>
      <p:ext uri="{BB962C8B-B14F-4D97-AF65-F5344CB8AC3E}">
        <p14:creationId xmlns:p14="http://schemas.microsoft.com/office/powerpoint/2010/main" val="116312034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83517" y="563935"/>
            <a:ext cx="7889709" cy="520240"/>
          </a:xfrm>
        </p:spPr>
        <p:txBody>
          <a:bodyPr>
            <a:normAutofit fontScale="90000"/>
          </a:bodyPr>
          <a:lstStyle/>
          <a:p>
            <a:pPr algn="ctr"/>
            <a:r>
              <a:rPr lang="en-US" dirty="0"/>
              <a:t>Community Cards provide in-context learning for users</a:t>
            </a: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069" y="1809750"/>
            <a:ext cx="5290670" cy="3824288"/>
          </a:xfrm>
          <a:prstGeom prst="rect">
            <a:avLst/>
          </a:prstGeom>
        </p:spPr>
      </p:pic>
      <p:sp>
        <p:nvSpPr>
          <p:cNvPr id="9" name="TextBox 8"/>
          <p:cNvSpPr txBox="1"/>
          <p:nvPr/>
        </p:nvSpPr>
        <p:spPr>
          <a:xfrm>
            <a:off x="1383634" y="4562977"/>
            <a:ext cx="184731" cy="299954"/>
          </a:xfrm>
          <a:prstGeom prst="rect">
            <a:avLst/>
          </a:prstGeom>
          <a:noFill/>
        </p:spPr>
        <p:txBody>
          <a:bodyPr wrap="none" rtlCol="0">
            <a:spAutoFit/>
          </a:bodyPr>
          <a:lstStyle/>
          <a:p>
            <a:endParaRPr lang="en-US" sz="1349" dirty="0"/>
          </a:p>
        </p:txBody>
      </p:sp>
    </p:spTree>
    <p:extLst>
      <p:ext uri="{BB962C8B-B14F-4D97-AF65-F5344CB8AC3E}">
        <p14:creationId xmlns:p14="http://schemas.microsoft.com/office/powerpoint/2010/main" val="214633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8" y="689086"/>
            <a:ext cx="8692587" cy="300082"/>
          </a:xfrm>
        </p:spPr>
        <p:txBody>
          <a:bodyPr>
            <a:normAutofit fontScale="90000"/>
          </a:bodyPr>
          <a:lstStyle/>
          <a:p>
            <a:pPr algn="ctr"/>
            <a:r>
              <a:rPr lang="en-US" dirty="0"/>
              <a:t>Collaborate Using Projects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14" y="1343117"/>
            <a:ext cx="7775294" cy="4994356"/>
          </a:xfrm>
          <a:prstGeom prst="rect">
            <a:avLst/>
          </a:prstGeom>
        </p:spPr>
      </p:pic>
    </p:spTree>
    <p:extLst>
      <p:ext uri="{BB962C8B-B14F-4D97-AF65-F5344CB8AC3E}">
        <p14:creationId xmlns:p14="http://schemas.microsoft.com/office/powerpoint/2010/main" val="2770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Collaborate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113" y="1601616"/>
            <a:ext cx="8542338" cy="3116303"/>
          </a:xfrm>
        </p:spPr>
      </p:pic>
    </p:spTree>
    <p:extLst>
      <p:ext uri="{BB962C8B-B14F-4D97-AF65-F5344CB8AC3E}">
        <p14:creationId xmlns:p14="http://schemas.microsoft.com/office/powerpoint/2010/main" val="84653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Collaborate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781" y="1841500"/>
            <a:ext cx="8336176" cy="4152899"/>
          </a:xfrm>
        </p:spPr>
      </p:pic>
    </p:spTree>
    <p:extLst>
      <p:ext uri="{BB962C8B-B14F-4D97-AF65-F5344CB8AC3E}">
        <p14:creationId xmlns:p14="http://schemas.microsoft.com/office/powerpoint/2010/main" val="267528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Create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6237" y="1270000"/>
            <a:ext cx="6503263" cy="5099050"/>
          </a:xfrm>
        </p:spPr>
      </p:pic>
    </p:spTree>
    <p:extLst>
      <p:ext uri="{BB962C8B-B14F-4D97-AF65-F5344CB8AC3E}">
        <p14:creationId xmlns:p14="http://schemas.microsoft.com/office/powerpoint/2010/main" val="96569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814" y="3163305"/>
            <a:ext cx="8545512" cy="501650"/>
          </a:xfrm>
        </p:spPr>
        <p:txBody>
          <a:bodyPr/>
          <a:lstStyle/>
          <a:p>
            <a:pPr algn="ctr"/>
            <a:r>
              <a:rPr lang="en-US" dirty="0" smtClean="0"/>
              <a:t>Spark</a:t>
            </a:r>
            <a:endParaRPr lang="en-US" dirty="0"/>
          </a:p>
        </p:txBody>
      </p:sp>
    </p:spTree>
    <p:extLst>
      <p:ext uri="{BB962C8B-B14F-4D97-AF65-F5344CB8AC3E}">
        <p14:creationId xmlns:p14="http://schemas.microsoft.com/office/powerpoint/2010/main" val="176701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30" y="2871109"/>
            <a:ext cx="7470322" cy="2618865"/>
          </a:xfrm>
        </p:spPr>
        <p:txBody>
          <a:bodyPr/>
          <a:lstStyle/>
          <a:p>
            <a:r>
              <a:rPr lang="en-US" dirty="0" smtClean="0"/>
              <a:t>What is spark?</a:t>
            </a:r>
          </a:p>
          <a:p>
            <a:r>
              <a:rPr lang="en-US" dirty="0" smtClean="0"/>
              <a:t>Why spark?</a:t>
            </a:r>
          </a:p>
          <a:p>
            <a:r>
              <a:rPr lang="en-US" dirty="0" smtClean="0"/>
              <a:t>IBM’s contributions</a:t>
            </a:r>
          </a:p>
          <a:p>
            <a:r>
              <a:rPr lang="en-US" dirty="0" smtClean="0"/>
              <a:t>Spark Internals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319" y="2422766"/>
            <a:ext cx="2647949" cy="1408484"/>
          </a:xfrm>
          <a:prstGeom prst="rect">
            <a:avLst/>
          </a:prstGeom>
        </p:spPr>
      </p:pic>
      <p:sp>
        <p:nvSpPr>
          <p:cNvPr id="6" name="TextBox 5"/>
          <p:cNvSpPr txBox="1"/>
          <p:nvPr/>
        </p:nvSpPr>
        <p:spPr>
          <a:xfrm>
            <a:off x="947057" y="1445079"/>
            <a:ext cx="6879771" cy="461793"/>
          </a:xfrm>
          <a:prstGeom prst="rect">
            <a:avLst/>
          </a:prstGeom>
          <a:noFill/>
        </p:spPr>
        <p:txBody>
          <a:bodyPr wrap="square" rtlCol="0">
            <a:spAutoFit/>
          </a:bodyPr>
          <a:lstStyle/>
          <a:p>
            <a:r>
              <a:rPr lang="en-US" sz="2401" b="1" dirty="0"/>
              <a:t>Technology</a:t>
            </a:r>
          </a:p>
        </p:txBody>
      </p:sp>
    </p:spTree>
    <p:extLst>
      <p:ext uri="{BB962C8B-B14F-4D97-AF65-F5344CB8AC3E}">
        <p14:creationId xmlns:p14="http://schemas.microsoft.com/office/powerpoint/2010/main" val="2001442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14475" y="2502695"/>
            <a:ext cx="2667001" cy="1388269"/>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5" name="object 5"/>
          <p:cNvSpPr txBox="1"/>
          <p:nvPr/>
        </p:nvSpPr>
        <p:spPr>
          <a:xfrm>
            <a:off x="2682002" y="2328865"/>
            <a:ext cx="5115400" cy="3911648"/>
          </a:xfrm>
          <a:prstGeom prst="rect">
            <a:avLst/>
          </a:prstGeom>
        </p:spPr>
        <p:txBody>
          <a:bodyPr vert="horz" wrap="square" lIns="0" tIns="0" rIns="0" bIns="0" rtlCol="0">
            <a:spAutoFit/>
          </a:bodyPr>
          <a:lstStyle/>
          <a:p>
            <a:pPr marL="1517295" algn="ctr"/>
            <a:r>
              <a:rPr sz="2100" dirty="0">
                <a:solidFill>
                  <a:srgbClr val="4B4B4B"/>
                </a:solidFill>
                <a:cs typeface="Arial"/>
              </a:rPr>
              <a:t>Spark is an </a:t>
            </a:r>
            <a:r>
              <a:rPr sz="2100" b="1" spc="-4" dirty="0">
                <a:solidFill>
                  <a:srgbClr val="4B4B4B"/>
                </a:solidFill>
                <a:cs typeface="Arial"/>
              </a:rPr>
              <a:t>open</a:t>
            </a:r>
            <a:r>
              <a:rPr sz="2100" b="1" spc="-75" dirty="0">
                <a:solidFill>
                  <a:srgbClr val="4B4B4B"/>
                </a:solidFill>
                <a:cs typeface="Arial"/>
              </a:rPr>
              <a:t> </a:t>
            </a:r>
            <a:r>
              <a:rPr sz="2100" dirty="0">
                <a:solidFill>
                  <a:srgbClr val="4B4B4B"/>
                </a:solidFill>
                <a:cs typeface="Arial"/>
              </a:rPr>
              <a:t>source</a:t>
            </a:r>
            <a:endParaRPr sz="2100" dirty="0">
              <a:solidFill>
                <a:prstClr val="black"/>
              </a:solidFill>
              <a:cs typeface="Arial"/>
            </a:endParaRPr>
          </a:p>
          <a:p>
            <a:pPr marL="1836850" marR="382419" indent="811510">
              <a:lnSpc>
                <a:spcPct val="118600"/>
              </a:lnSpc>
              <a:spcBef>
                <a:spcPts val="15"/>
              </a:spcBef>
            </a:pPr>
            <a:r>
              <a:rPr sz="2100" b="1" spc="-4" dirty="0">
                <a:solidFill>
                  <a:srgbClr val="4B4B4B"/>
                </a:solidFill>
                <a:cs typeface="Arial"/>
              </a:rPr>
              <a:t>in-memory  application </a:t>
            </a:r>
            <a:r>
              <a:rPr sz="2100" dirty="0">
                <a:solidFill>
                  <a:srgbClr val="4B4B4B"/>
                </a:solidFill>
                <a:cs typeface="Arial"/>
              </a:rPr>
              <a:t>framework</a:t>
            </a:r>
            <a:r>
              <a:rPr sz="2100" spc="-42" dirty="0">
                <a:solidFill>
                  <a:srgbClr val="4B4B4B"/>
                </a:solidFill>
                <a:cs typeface="Arial"/>
              </a:rPr>
              <a:t> </a:t>
            </a:r>
            <a:r>
              <a:rPr sz="2100" dirty="0">
                <a:solidFill>
                  <a:srgbClr val="4B4B4B"/>
                </a:solidFill>
                <a:cs typeface="Arial"/>
              </a:rPr>
              <a:t>for</a:t>
            </a:r>
            <a:endParaRPr sz="2100" dirty="0">
              <a:solidFill>
                <a:prstClr val="black"/>
              </a:solidFill>
              <a:cs typeface="Arial"/>
            </a:endParaRPr>
          </a:p>
          <a:p>
            <a:pPr marL="1517295" algn="ctr">
              <a:spcBef>
                <a:spcPts val="510"/>
              </a:spcBef>
            </a:pPr>
            <a:r>
              <a:rPr sz="2100" b="1" spc="-4" dirty="0">
                <a:solidFill>
                  <a:srgbClr val="4B4B4B"/>
                </a:solidFill>
                <a:cs typeface="Arial"/>
              </a:rPr>
              <a:t>distributed </a:t>
            </a:r>
            <a:r>
              <a:rPr sz="2100" dirty="0">
                <a:solidFill>
                  <a:srgbClr val="4B4B4B"/>
                </a:solidFill>
                <a:cs typeface="Arial"/>
              </a:rPr>
              <a:t>data processing</a:t>
            </a:r>
            <a:r>
              <a:rPr sz="2100" spc="-42" dirty="0">
                <a:solidFill>
                  <a:srgbClr val="4B4B4B"/>
                </a:solidFill>
                <a:cs typeface="Arial"/>
              </a:rPr>
              <a:t> </a:t>
            </a:r>
            <a:r>
              <a:rPr sz="2100" dirty="0">
                <a:solidFill>
                  <a:srgbClr val="4B4B4B"/>
                </a:solidFill>
                <a:cs typeface="Arial"/>
              </a:rPr>
              <a:t>and</a:t>
            </a:r>
            <a:endParaRPr sz="2100" dirty="0">
              <a:solidFill>
                <a:prstClr val="black"/>
              </a:solidFill>
              <a:cs typeface="Arial"/>
            </a:endParaRPr>
          </a:p>
          <a:p>
            <a:pPr marL="1517295" algn="ctr">
              <a:spcBef>
                <a:spcPts val="435"/>
              </a:spcBef>
            </a:pPr>
            <a:r>
              <a:rPr sz="2100" b="1" dirty="0">
                <a:solidFill>
                  <a:srgbClr val="4B4B4B"/>
                </a:solidFill>
                <a:cs typeface="Arial"/>
              </a:rPr>
              <a:t>iterative</a:t>
            </a:r>
            <a:r>
              <a:rPr sz="2100" b="1" spc="-79" dirty="0">
                <a:solidFill>
                  <a:srgbClr val="4B4B4B"/>
                </a:solidFill>
                <a:cs typeface="Arial"/>
              </a:rPr>
              <a:t> </a:t>
            </a:r>
            <a:r>
              <a:rPr sz="2100" dirty="0">
                <a:solidFill>
                  <a:srgbClr val="4B4B4B"/>
                </a:solidFill>
                <a:cs typeface="Arial"/>
              </a:rPr>
              <a:t>analysis</a:t>
            </a:r>
            <a:endParaRPr sz="2100" dirty="0">
              <a:solidFill>
                <a:prstClr val="black"/>
              </a:solidFill>
              <a:cs typeface="Arial"/>
            </a:endParaRPr>
          </a:p>
          <a:p>
            <a:pPr marL="1883997">
              <a:spcBef>
                <a:spcPts val="435"/>
              </a:spcBef>
            </a:pPr>
            <a:r>
              <a:rPr sz="2100" spc="-4" dirty="0">
                <a:solidFill>
                  <a:srgbClr val="4B4B4B"/>
                </a:solidFill>
                <a:cs typeface="Arial"/>
              </a:rPr>
              <a:t>on </a:t>
            </a:r>
            <a:r>
              <a:rPr sz="2100" b="1" dirty="0">
                <a:solidFill>
                  <a:srgbClr val="4B4B4B"/>
                </a:solidFill>
                <a:cs typeface="Arial"/>
              </a:rPr>
              <a:t>massive </a:t>
            </a:r>
            <a:r>
              <a:rPr sz="2100" dirty="0">
                <a:solidFill>
                  <a:srgbClr val="4B4B4B"/>
                </a:solidFill>
                <a:cs typeface="Arial"/>
              </a:rPr>
              <a:t>data</a:t>
            </a:r>
            <a:r>
              <a:rPr sz="2100" spc="-72" dirty="0">
                <a:solidFill>
                  <a:srgbClr val="4B4B4B"/>
                </a:solidFill>
                <a:cs typeface="Arial"/>
              </a:rPr>
              <a:t> </a:t>
            </a:r>
            <a:r>
              <a:rPr sz="2100" dirty="0">
                <a:solidFill>
                  <a:srgbClr val="4B4B4B"/>
                </a:solidFill>
                <a:cs typeface="Arial"/>
              </a:rPr>
              <a:t>volumes</a:t>
            </a:r>
            <a:endParaRPr sz="2100" dirty="0">
              <a:solidFill>
                <a:prstClr val="black"/>
              </a:solidFill>
              <a:cs typeface="Arial"/>
            </a:endParaRPr>
          </a:p>
          <a:p>
            <a:endParaRPr sz="2100" dirty="0">
              <a:solidFill>
                <a:prstClr val="black"/>
              </a:solidFill>
              <a:cs typeface="Times New Roman"/>
            </a:endParaRPr>
          </a:p>
          <a:p>
            <a:pPr>
              <a:spcBef>
                <a:spcPts val="23"/>
              </a:spcBef>
            </a:pPr>
            <a:endParaRPr sz="2288" dirty="0">
              <a:solidFill>
                <a:prstClr val="black"/>
              </a:solidFill>
              <a:latin typeface="Times New Roman"/>
              <a:cs typeface="Times New Roman"/>
            </a:endParaRPr>
          </a:p>
          <a:p>
            <a:pPr marL="9525"/>
            <a:r>
              <a:rPr sz="1950" b="1" spc="-4" dirty="0">
                <a:solidFill>
                  <a:srgbClr val="4B4B4B"/>
                </a:solidFill>
                <a:latin typeface="MS PGothic"/>
                <a:cs typeface="MS PGothic"/>
              </a:rPr>
              <a:t>“</a:t>
            </a:r>
            <a:r>
              <a:rPr sz="1950" b="1" spc="-4" dirty="0">
                <a:solidFill>
                  <a:srgbClr val="2DA4FF"/>
                </a:solidFill>
                <a:latin typeface="Arial"/>
                <a:cs typeface="Arial"/>
              </a:rPr>
              <a:t>Analytic Operating</a:t>
            </a:r>
            <a:r>
              <a:rPr sz="1950" b="1" spc="-15" dirty="0">
                <a:solidFill>
                  <a:srgbClr val="2DA4FF"/>
                </a:solidFill>
                <a:latin typeface="Arial"/>
                <a:cs typeface="Arial"/>
              </a:rPr>
              <a:t> </a:t>
            </a:r>
            <a:r>
              <a:rPr sz="1950" b="1" spc="-4" dirty="0">
                <a:solidFill>
                  <a:srgbClr val="2DA4FF"/>
                </a:solidFill>
                <a:latin typeface="Arial"/>
                <a:cs typeface="Arial"/>
              </a:rPr>
              <a:t>System</a:t>
            </a:r>
            <a:r>
              <a:rPr sz="1950" b="1" spc="-4" dirty="0">
                <a:solidFill>
                  <a:srgbClr val="4B4B4B"/>
                </a:solidFill>
                <a:latin typeface="MS PGothic"/>
                <a:cs typeface="MS PGothic"/>
              </a:rPr>
              <a:t>”</a:t>
            </a:r>
            <a:endParaRPr sz="1950" dirty="0">
              <a:solidFill>
                <a:prstClr val="black"/>
              </a:solidFill>
              <a:latin typeface="MS PGothic"/>
              <a:cs typeface="MS PGothic"/>
            </a:endParaRPr>
          </a:p>
        </p:txBody>
      </p:sp>
    </p:spTree>
    <p:extLst>
      <p:ext uri="{BB962C8B-B14F-4D97-AF65-F5344CB8AC3E}">
        <p14:creationId xmlns:p14="http://schemas.microsoft.com/office/powerpoint/2010/main" val="27868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218" y="875214"/>
            <a:ext cx="8634714" cy="294953"/>
          </a:xfrm>
          <a:prstGeom prst="rect">
            <a:avLst/>
          </a:prstGeom>
        </p:spPr>
        <p:txBody>
          <a:bodyPr vert="horz" wrap="square" lIns="0" tIns="0" rIns="0" bIns="0" numCol="1" rtlCol="0" anchor="ctr" anchorCtr="0" compatLnSpc="1">
            <a:prstTxWarp prst="textNoShape">
              <a:avLst/>
            </a:prstTxWarp>
            <a:spAutoFit/>
          </a:bodyPr>
          <a:lstStyle/>
          <a:p>
            <a:pPr marL="9525" marR="3810" algn="ctr">
              <a:lnSpc>
                <a:spcPts val="2325"/>
              </a:lnSpc>
            </a:pPr>
            <a:r>
              <a:rPr spc="-4" dirty="0"/>
              <a:t>Spark </a:t>
            </a:r>
            <a:r>
              <a:rPr spc="-4" dirty="0" smtClean="0"/>
              <a:t>has </a:t>
            </a:r>
            <a:r>
              <a:rPr spc="-4" dirty="0"/>
              <a:t>gained  tremendous traction </a:t>
            </a:r>
            <a:r>
              <a:rPr lang="en-US" dirty="0" smtClean="0"/>
              <a:t>very quickly</a:t>
            </a:r>
            <a:endParaRPr dirty="0"/>
          </a:p>
        </p:txBody>
      </p:sp>
      <p:sp>
        <p:nvSpPr>
          <p:cNvPr id="4" name="object 4"/>
          <p:cNvSpPr txBox="1"/>
          <p:nvPr/>
        </p:nvSpPr>
        <p:spPr>
          <a:xfrm>
            <a:off x="1333501" y="2262666"/>
            <a:ext cx="2103120" cy="359073"/>
          </a:xfrm>
          <a:prstGeom prst="rect">
            <a:avLst/>
          </a:prstGeom>
        </p:spPr>
        <p:txBody>
          <a:bodyPr vert="horz" wrap="square" lIns="0" tIns="0" rIns="0" bIns="0" rtlCol="0">
            <a:spAutoFit/>
          </a:bodyPr>
          <a:lstStyle/>
          <a:p>
            <a:pPr marL="9525" marR="3810">
              <a:lnSpc>
                <a:spcPts val="1424"/>
              </a:lnSpc>
            </a:pPr>
            <a:r>
              <a:rPr sz="1200" dirty="0">
                <a:latin typeface="Arial"/>
                <a:cs typeface="Arial"/>
              </a:rPr>
              <a:t>Spark is one of the most</a:t>
            </a:r>
            <a:r>
              <a:rPr sz="1200" spc="-82" dirty="0">
                <a:latin typeface="Arial"/>
                <a:cs typeface="Arial"/>
              </a:rPr>
              <a:t> </a:t>
            </a:r>
            <a:r>
              <a:rPr sz="1200" dirty="0">
                <a:latin typeface="Arial"/>
                <a:cs typeface="Arial"/>
              </a:rPr>
              <a:t>active  open source</a:t>
            </a:r>
            <a:r>
              <a:rPr sz="1200" spc="-75" dirty="0">
                <a:latin typeface="Arial"/>
                <a:cs typeface="Arial"/>
              </a:rPr>
              <a:t> </a:t>
            </a:r>
            <a:r>
              <a:rPr sz="1200" dirty="0">
                <a:latin typeface="Arial"/>
                <a:cs typeface="Arial"/>
              </a:rPr>
              <a:t>projects</a:t>
            </a:r>
            <a:endParaRPr sz="1200">
              <a:latin typeface="Arial"/>
              <a:cs typeface="Arial"/>
            </a:endParaRPr>
          </a:p>
        </p:txBody>
      </p:sp>
      <p:sp>
        <p:nvSpPr>
          <p:cNvPr id="5" name="object 5"/>
          <p:cNvSpPr txBox="1"/>
          <p:nvPr/>
        </p:nvSpPr>
        <p:spPr>
          <a:xfrm>
            <a:off x="3629026" y="2255045"/>
            <a:ext cx="2332197" cy="184666"/>
          </a:xfrm>
          <a:prstGeom prst="rect">
            <a:avLst/>
          </a:prstGeom>
        </p:spPr>
        <p:txBody>
          <a:bodyPr vert="horz" wrap="square" lIns="0" tIns="0" rIns="0" bIns="0" rtlCol="0">
            <a:spAutoFit/>
          </a:bodyPr>
          <a:lstStyle/>
          <a:p>
            <a:pPr marL="9525"/>
            <a:r>
              <a:rPr sz="1200" dirty="0">
                <a:latin typeface="Arial"/>
                <a:cs typeface="Arial"/>
              </a:rPr>
              <a:t>Hadoop vs Spark (Google</a:t>
            </a:r>
            <a:r>
              <a:rPr sz="1200" spc="-91" dirty="0">
                <a:latin typeface="Arial"/>
                <a:cs typeface="Arial"/>
              </a:rPr>
              <a:t> </a:t>
            </a:r>
            <a:r>
              <a:rPr sz="1200" spc="-7" dirty="0">
                <a:latin typeface="Arial"/>
                <a:cs typeface="Arial"/>
              </a:rPr>
              <a:t>Trends)</a:t>
            </a:r>
            <a:endParaRPr sz="1200">
              <a:latin typeface="Arial"/>
              <a:cs typeface="Arial"/>
            </a:endParaRPr>
          </a:p>
        </p:txBody>
      </p:sp>
      <p:sp>
        <p:nvSpPr>
          <p:cNvPr id="6" name="object 6"/>
          <p:cNvSpPr txBox="1"/>
          <p:nvPr/>
        </p:nvSpPr>
        <p:spPr>
          <a:xfrm>
            <a:off x="3643314" y="4013598"/>
            <a:ext cx="2154079" cy="184666"/>
          </a:xfrm>
          <a:prstGeom prst="rect">
            <a:avLst/>
          </a:prstGeom>
        </p:spPr>
        <p:txBody>
          <a:bodyPr vert="horz" wrap="square" lIns="0" tIns="0" rIns="0" bIns="0" rtlCol="0">
            <a:spAutoFit/>
          </a:bodyPr>
          <a:lstStyle/>
          <a:p>
            <a:pPr marL="9525"/>
            <a:r>
              <a:rPr sz="1200" dirty="0">
                <a:latin typeface="Arial"/>
                <a:cs typeface="Arial"/>
              </a:rPr>
              <a:t>Spark Job </a:t>
            </a:r>
            <a:r>
              <a:rPr sz="1200" spc="-7" dirty="0">
                <a:latin typeface="Arial"/>
                <a:cs typeface="Arial"/>
              </a:rPr>
              <a:t>Trends</a:t>
            </a:r>
            <a:r>
              <a:rPr sz="1200" spc="-97" dirty="0">
                <a:latin typeface="Arial"/>
                <a:cs typeface="Arial"/>
              </a:rPr>
              <a:t> </a:t>
            </a:r>
            <a:r>
              <a:rPr sz="1200" dirty="0">
                <a:latin typeface="Arial"/>
                <a:cs typeface="Arial"/>
              </a:rPr>
              <a:t>(Indeed.com)</a:t>
            </a:r>
            <a:endParaRPr sz="1200">
              <a:latin typeface="Arial"/>
              <a:cs typeface="Arial"/>
            </a:endParaRPr>
          </a:p>
        </p:txBody>
      </p:sp>
      <p:sp>
        <p:nvSpPr>
          <p:cNvPr id="7" name="object 7"/>
          <p:cNvSpPr/>
          <p:nvPr/>
        </p:nvSpPr>
        <p:spPr>
          <a:xfrm>
            <a:off x="3652839" y="4214814"/>
            <a:ext cx="4098132" cy="1300162"/>
          </a:xfrm>
          <a:prstGeom prst="rect">
            <a:avLst/>
          </a:prstGeom>
          <a:blipFill>
            <a:blip r:embed="rId3" cstate="print"/>
            <a:stretch>
              <a:fillRect/>
            </a:stretch>
          </a:blipFill>
        </p:spPr>
        <p:txBody>
          <a:bodyPr wrap="square" lIns="0" tIns="0" rIns="0" bIns="0" rtlCol="0"/>
          <a:lstStyle/>
          <a:p>
            <a:endParaRPr sz="1349"/>
          </a:p>
        </p:txBody>
      </p:sp>
      <p:sp>
        <p:nvSpPr>
          <p:cNvPr id="8" name="object 8"/>
          <p:cNvSpPr/>
          <p:nvPr/>
        </p:nvSpPr>
        <p:spPr>
          <a:xfrm>
            <a:off x="1326358" y="2686050"/>
            <a:ext cx="2201466" cy="2937272"/>
          </a:xfrm>
          <a:prstGeom prst="rect">
            <a:avLst/>
          </a:prstGeom>
          <a:blipFill>
            <a:blip r:embed="rId4" cstate="print"/>
            <a:stretch>
              <a:fillRect/>
            </a:stretch>
          </a:blipFill>
        </p:spPr>
        <p:txBody>
          <a:bodyPr wrap="square" lIns="0" tIns="0" rIns="0" bIns="0" rtlCol="0"/>
          <a:lstStyle/>
          <a:p>
            <a:endParaRPr sz="1349"/>
          </a:p>
        </p:txBody>
      </p:sp>
      <p:sp>
        <p:nvSpPr>
          <p:cNvPr id="9" name="object 9"/>
          <p:cNvSpPr/>
          <p:nvPr/>
        </p:nvSpPr>
        <p:spPr>
          <a:xfrm>
            <a:off x="3527823" y="2500314"/>
            <a:ext cx="4131469" cy="1437084"/>
          </a:xfrm>
          <a:prstGeom prst="rect">
            <a:avLst/>
          </a:prstGeom>
          <a:blipFill>
            <a:blip r:embed="rId5" cstate="print"/>
            <a:stretch>
              <a:fillRect/>
            </a:stretch>
          </a:blipFill>
        </p:spPr>
        <p:txBody>
          <a:bodyPr wrap="square" lIns="0" tIns="0" rIns="0" bIns="0" rtlCol="0"/>
          <a:lstStyle/>
          <a:p>
            <a:endParaRPr sz="1349"/>
          </a:p>
        </p:txBody>
      </p:sp>
    </p:spTree>
    <p:extLst>
      <p:ext uri="{BB962C8B-B14F-4D97-AF65-F5344CB8AC3E}">
        <p14:creationId xmlns:p14="http://schemas.microsoft.com/office/powerpoint/2010/main" val="288158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US" dirty="0"/>
          </a:p>
        </p:txBody>
      </p:sp>
      <p:sp>
        <p:nvSpPr>
          <p:cNvPr id="3" name="Content Placeholder 2"/>
          <p:cNvSpPr>
            <a:spLocks noGrp="1"/>
          </p:cNvSpPr>
          <p:nvPr>
            <p:ph idx="1"/>
          </p:nvPr>
        </p:nvSpPr>
        <p:spPr/>
        <p:txBody>
          <a:bodyPr/>
          <a:lstStyle/>
          <a:p>
            <a:r>
              <a:rPr lang="en-US" dirty="0" smtClean="0"/>
              <a:t>DSX Overview</a:t>
            </a:r>
          </a:p>
          <a:p>
            <a:endParaRPr lang="en-US" dirty="0"/>
          </a:p>
          <a:p>
            <a:r>
              <a:rPr lang="en-US" dirty="0" smtClean="0"/>
              <a:t>Spark Overview</a:t>
            </a:r>
          </a:p>
          <a:p>
            <a:endParaRPr lang="en-US" dirty="0"/>
          </a:p>
          <a:p>
            <a:r>
              <a:rPr lang="en-US" dirty="0" smtClean="0"/>
              <a:t>Hands on Labs (Technical)</a:t>
            </a:r>
          </a:p>
          <a:p>
            <a:pPr lvl="1"/>
            <a:r>
              <a:rPr lang="en-US" dirty="0" smtClean="0"/>
              <a:t>Develop familiarity with the platform</a:t>
            </a:r>
          </a:p>
          <a:p>
            <a:pPr lvl="1"/>
            <a:r>
              <a:rPr lang="en-US" dirty="0" smtClean="0"/>
              <a:t>Learn to deploy end-end applications with the platform</a:t>
            </a:r>
            <a:endParaRPr lang="en-US" dirty="0"/>
          </a:p>
          <a:p>
            <a:pPr lvl="1"/>
            <a:endParaRPr lang="en-US" dirty="0"/>
          </a:p>
        </p:txBody>
      </p:sp>
    </p:spTree>
    <p:extLst>
      <p:ext uri="{BB962C8B-B14F-4D97-AF65-F5344CB8AC3E}">
        <p14:creationId xmlns:p14="http://schemas.microsoft.com/office/powerpoint/2010/main" val="197425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801" y="597029"/>
            <a:ext cx="7781424" cy="369332"/>
          </a:xfrm>
          <a:prstGeom prst="rect">
            <a:avLst/>
          </a:prstGeom>
        </p:spPr>
        <p:txBody>
          <a:bodyPr vert="horz" wrap="square" lIns="0" tIns="0" rIns="0" bIns="0" numCol="1" rtlCol="0" anchor="ctr" anchorCtr="0" compatLnSpc="1">
            <a:prstTxWarp prst="textNoShape">
              <a:avLst/>
            </a:prstTxWarp>
            <a:spAutoFit/>
          </a:bodyPr>
          <a:lstStyle/>
          <a:p>
            <a:pPr marL="84294" algn="ctr"/>
            <a:r>
              <a:rPr dirty="0"/>
              <a:t>Key </a:t>
            </a:r>
            <a:r>
              <a:rPr spc="-4" dirty="0"/>
              <a:t>reasons for interest </a:t>
            </a:r>
            <a:r>
              <a:rPr dirty="0"/>
              <a:t>in</a:t>
            </a:r>
            <a:r>
              <a:rPr spc="-4" dirty="0"/>
              <a:t> Spark</a:t>
            </a:r>
          </a:p>
        </p:txBody>
      </p:sp>
      <p:sp>
        <p:nvSpPr>
          <p:cNvPr id="3" name="object 3"/>
          <p:cNvSpPr/>
          <p:nvPr/>
        </p:nvSpPr>
        <p:spPr>
          <a:xfrm>
            <a:off x="3649286" y="1745675"/>
            <a:ext cx="333549" cy="333549"/>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4" name="object 4"/>
          <p:cNvSpPr/>
          <p:nvPr/>
        </p:nvSpPr>
        <p:spPr>
          <a:xfrm>
            <a:off x="3686175" y="1771651"/>
            <a:ext cx="257176" cy="247650"/>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5" name="object 5"/>
          <p:cNvSpPr/>
          <p:nvPr/>
        </p:nvSpPr>
        <p:spPr>
          <a:xfrm>
            <a:off x="3686175" y="1771651"/>
            <a:ext cx="257176" cy="24765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sz="1349">
              <a:solidFill>
                <a:prstClr val="black"/>
              </a:solidFill>
            </a:endParaRPr>
          </a:p>
        </p:txBody>
      </p:sp>
      <p:sp>
        <p:nvSpPr>
          <p:cNvPr id="6" name="object 6"/>
          <p:cNvSpPr txBox="1"/>
          <p:nvPr/>
        </p:nvSpPr>
        <p:spPr>
          <a:xfrm>
            <a:off x="1473042" y="1766413"/>
            <a:ext cx="1137285" cy="986873"/>
          </a:xfrm>
          <a:prstGeom prst="rect">
            <a:avLst/>
          </a:prstGeom>
        </p:spPr>
        <p:txBody>
          <a:bodyPr vert="horz" wrap="square" lIns="0" tIns="0" rIns="0" bIns="0" rtlCol="0">
            <a:spAutoFit/>
          </a:bodyPr>
          <a:lstStyle/>
          <a:p>
            <a:pPr marL="9525"/>
            <a:r>
              <a:rPr sz="1650" b="1" dirty="0">
                <a:solidFill>
                  <a:prstClr val="black"/>
                </a:solidFill>
                <a:latin typeface="Arial"/>
                <a:cs typeface="Arial"/>
              </a:rPr>
              <a:t>Performant</a:t>
            </a:r>
            <a:endParaRPr sz="1650">
              <a:solidFill>
                <a:prstClr val="black"/>
              </a:solidFill>
              <a:latin typeface="Arial"/>
              <a:cs typeface="Arial"/>
            </a:endParaRPr>
          </a:p>
          <a:p>
            <a:endParaRPr sz="1650">
              <a:solidFill>
                <a:prstClr val="black"/>
              </a:solidFill>
              <a:latin typeface="Times New Roman"/>
              <a:cs typeface="Times New Roman"/>
            </a:endParaRPr>
          </a:p>
          <a:p>
            <a:pPr>
              <a:spcBef>
                <a:spcPts val="19"/>
              </a:spcBef>
            </a:pPr>
            <a:endParaRPr sz="1463">
              <a:solidFill>
                <a:prstClr val="black"/>
              </a:solidFill>
              <a:latin typeface="Times New Roman"/>
              <a:cs typeface="Times New Roman"/>
            </a:endParaRPr>
          </a:p>
          <a:p>
            <a:pPr marL="9525"/>
            <a:r>
              <a:rPr sz="1650" b="1" dirty="0">
                <a:solidFill>
                  <a:prstClr val="black"/>
                </a:solidFill>
                <a:latin typeface="Arial"/>
                <a:cs typeface="Arial"/>
              </a:rPr>
              <a:t>Productive</a:t>
            </a:r>
            <a:endParaRPr sz="1650">
              <a:solidFill>
                <a:prstClr val="black"/>
              </a:solidFill>
              <a:latin typeface="Arial"/>
              <a:cs typeface="Arial"/>
            </a:endParaRPr>
          </a:p>
        </p:txBody>
      </p:sp>
      <p:sp>
        <p:nvSpPr>
          <p:cNvPr id="7" name="object 7"/>
          <p:cNvSpPr/>
          <p:nvPr/>
        </p:nvSpPr>
        <p:spPr>
          <a:xfrm>
            <a:off x="3649286" y="2453297"/>
            <a:ext cx="333549" cy="333549"/>
          </a:xfrm>
          <a:prstGeom prst="rect">
            <a:avLst/>
          </a:prstGeom>
          <a:blipFill>
            <a:blip r:embed="rId5" cstate="print"/>
            <a:stretch>
              <a:fillRect/>
            </a:stretch>
          </a:blipFill>
        </p:spPr>
        <p:txBody>
          <a:bodyPr wrap="square" lIns="0" tIns="0" rIns="0" bIns="0" rtlCol="0"/>
          <a:lstStyle/>
          <a:p>
            <a:endParaRPr sz="1349">
              <a:solidFill>
                <a:prstClr val="black"/>
              </a:solidFill>
            </a:endParaRPr>
          </a:p>
        </p:txBody>
      </p:sp>
      <p:sp>
        <p:nvSpPr>
          <p:cNvPr id="8" name="object 8"/>
          <p:cNvSpPr/>
          <p:nvPr/>
        </p:nvSpPr>
        <p:spPr>
          <a:xfrm>
            <a:off x="3686175" y="2478882"/>
            <a:ext cx="257176" cy="247650"/>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9" name="object 9"/>
          <p:cNvSpPr/>
          <p:nvPr/>
        </p:nvSpPr>
        <p:spPr>
          <a:xfrm>
            <a:off x="3686175" y="2478882"/>
            <a:ext cx="257176" cy="24765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sz="1349">
              <a:solidFill>
                <a:prstClr val="black"/>
              </a:solidFill>
            </a:endParaRPr>
          </a:p>
        </p:txBody>
      </p:sp>
      <p:sp>
        <p:nvSpPr>
          <p:cNvPr id="10" name="object 10"/>
          <p:cNvSpPr/>
          <p:nvPr/>
        </p:nvSpPr>
        <p:spPr>
          <a:xfrm>
            <a:off x="3649286" y="4273782"/>
            <a:ext cx="333549" cy="333549"/>
          </a:xfrm>
          <a:prstGeom prst="rect">
            <a:avLst/>
          </a:prstGeom>
          <a:blipFill>
            <a:blip r:embed="rId6" cstate="print"/>
            <a:stretch>
              <a:fillRect/>
            </a:stretch>
          </a:blipFill>
        </p:spPr>
        <p:txBody>
          <a:bodyPr wrap="square" lIns="0" tIns="0" rIns="0" bIns="0" rtlCol="0"/>
          <a:lstStyle/>
          <a:p>
            <a:endParaRPr sz="1349">
              <a:solidFill>
                <a:prstClr val="black"/>
              </a:solidFill>
            </a:endParaRPr>
          </a:p>
        </p:txBody>
      </p:sp>
      <p:sp>
        <p:nvSpPr>
          <p:cNvPr id="11" name="object 11"/>
          <p:cNvSpPr/>
          <p:nvPr/>
        </p:nvSpPr>
        <p:spPr>
          <a:xfrm>
            <a:off x="3686175" y="4299348"/>
            <a:ext cx="257176" cy="247650"/>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12" name="object 12"/>
          <p:cNvSpPr/>
          <p:nvPr/>
        </p:nvSpPr>
        <p:spPr>
          <a:xfrm>
            <a:off x="3686175" y="4299348"/>
            <a:ext cx="257176" cy="24765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sz="1349">
              <a:solidFill>
                <a:prstClr val="black"/>
              </a:solidFill>
            </a:endParaRPr>
          </a:p>
        </p:txBody>
      </p:sp>
      <p:sp>
        <p:nvSpPr>
          <p:cNvPr id="13" name="object 13"/>
          <p:cNvSpPr txBox="1"/>
          <p:nvPr/>
        </p:nvSpPr>
        <p:spPr>
          <a:xfrm>
            <a:off x="1473043" y="4306729"/>
            <a:ext cx="1906429" cy="882293"/>
          </a:xfrm>
          <a:prstGeom prst="rect">
            <a:avLst/>
          </a:prstGeom>
        </p:spPr>
        <p:txBody>
          <a:bodyPr vert="horz" wrap="square" lIns="0" tIns="0" rIns="0" bIns="0" rtlCol="0">
            <a:spAutoFit/>
          </a:bodyPr>
          <a:lstStyle/>
          <a:p>
            <a:pPr marL="9525" marR="3810">
              <a:lnSpc>
                <a:spcPts val="1950"/>
              </a:lnSpc>
            </a:pPr>
            <a:r>
              <a:rPr sz="1650" b="1" dirty="0">
                <a:solidFill>
                  <a:prstClr val="black"/>
                </a:solidFill>
                <a:latin typeface="Arial"/>
                <a:cs typeface="Arial"/>
              </a:rPr>
              <a:t>Leverages</a:t>
            </a:r>
            <a:r>
              <a:rPr sz="1650" b="1" spc="-75" dirty="0">
                <a:solidFill>
                  <a:prstClr val="black"/>
                </a:solidFill>
                <a:latin typeface="Arial"/>
                <a:cs typeface="Arial"/>
              </a:rPr>
              <a:t> </a:t>
            </a:r>
            <a:r>
              <a:rPr sz="1650" b="1" dirty="0">
                <a:solidFill>
                  <a:prstClr val="black"/>
                </a:solidFill>
                <a:latin typeface="Arial"/>
                <a:cs typeface="Arial"/>
              </a:rPr>
              <a:t>existing  investments</a:t>
            </a:r>
            <a:endParaRPr sz="1650">
              <a:solidFill>
                <a:prstClr val="black"/>
              </a:solidFill>
              <a:latin typeface="Arial"/>
              <a:cs typeface="Arial"/>
            </a:endParaRPr>
          </a:p>
          <a:p>
            <a:pPr marL="9525">
              <a:spcBef>
                <a:spcPts val="904"/>
              </a:spcBef>
            </a:pPr>
            <a:r>
              <a:rPr sz="1650" b="1" dirty="0">
                <a:solidFill>
                  <a:prstClr val="black"/>
                </a:solidFill>
                <a:latin typeface="Arial"/>
                <a:cs typeface="Arial"/>
              </a:rPr>
              <a:t>Improves with</a:t>
            </a:r>
            <a:r>
              <a:rPr sz="1650" b="1" spc="-79" dirty="0">
                <a:solidFill>
                  <a:prstClr val="black"/>
                </a:solidFill>
                <a:latin typeface="Arial"/>
                <a:cs typeface="Arial"/>
              </a:rPr>
              <a:t> </a:t>
            </a:r>
            <a:r>
              <a:rPr sz="1650" b="1" dirty="0">
                <a:solidFill>
                  <a:prstClr val="black"/>
                </a:solidFill>
                <a:latin typeface="Arial"/>
                <a:cs typeface="Arial"/>
              </a:rPr>
              <a:t>age</a:t>
            </a:r>
            <a:endParaRPr sz="1650">
              <a:solidFill>
                <a:prstClr val="black"/>
              </a:solidFill>
              <a:latin typeface="Arial"/>
              <a:cs typeface="Arial"/>
            </a:endParaRPr>
          </a:p>
        </p:txBody>
      </p:sp>
      <p:sp>
        <p:nvSpPr>
          <p:cNvPr id="14" name="object 14"/>
          <p:cNvSpPr/>
          <p:nvPr/>
        </p:nvSpPr>
        <p:spPr>
          <a:xfrm>
            <a:off x="3649286" y="4894121"/>
            <a:ext cx="333549" cy="333549"/>
          </a:xfrm>
          <a:prstGeom prst="rect">
            <a:avLst/>
          </a:prstGeom>
          <a:blipFill>
            <a:blip r:embed="rId7" cstate="print"/>
            <a:stretch>
              <a:fillRect/>
            </a:stretch>
          </a:blipFill>
        </p:spPr>
        <p:txBody>
          <a:bodyPr wrap="square" lIns="0" tIns="0" rIns="0" bIns="0" rtlCol="0"/>
          <a:lstStyle/>
          <a:p>
            <a:endParaRPr sz="1349">
              <a:solidFill>
                <a:prstClr val="black"/>
              </a:solidFill>
            </a:endParaRPr>
          </a:p>
        </p:txBody>
      </p:sp>
      <p:sp>
        <p:nvSpPr>
          <p:cNvPr id="15" name="object 15"/>
          <p:cNvSpPr/>
          <p:nvPr/>
        </p:nvSpPr>
        <p:spPr>
          <a:xfrm>
            <a:off x="3686175" y="4920854"/>
            <a:ext cx="257176" cy="247652"/>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16" name="object 16"/>
          <p:cNvSpPr/>
          <p:nvPr/>
        </p:nvSpPr>
        <p:spPr>
          <a:xfrm>
            <a:off x="3686175" y="4920855"/>
            <a:ext cx="257176" cy="24765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sz="1349">
              <a:solidFill>
                <a:prstClr val="black"/>
              </a:solidFill>
            </a:endParaRPr>
          </a:p>
        </p:txBody>
      </p:sp>
      <p:sp>
        <p:nvSpPr>
          <p:cNvPr id="17" name="object 17"/>
          <p:cNvSpPr txBox="1"/>
          <p:nvPr/>
        </p:nvSpPr>
        <p:spPr>
          <a:xfrm>
            <a:off x="4263867" y="1744029"/>
            <a:ext cx="3486626" cy="3785395"/>
          </a:xfrm>
          <a:prstGeom prst="rect">
            <a:avLst/>
          </a:prstGeom>
        </p:spPr>
        <p:txBody>
          <a:bodyPr vert="horz" wrap="square" lIns="0" tIns="0" rIns="0" bIns="0" rtlCol="0">
            <a:spAutoFit/>
          </a:bodyPr>
          <a:lstStyle/>
          <a:p>
            <a:pPr marL="266694" indent="-257169">
              <a:buClr>
                <a:srgbClr val="1088DA"/>
              </a:buClr>
              <a:buFontTx/>
              <a:buChar char="§"/>
              <a:tabLst>
                <a:tab pos="266217" algn="l"/>
                <a:tab pos="266694" algn="l"/>
              </a:tabLst>
            </a:pPr>
            <a:r>
              <a:rPr sz="1200" dirty="0">
                <a:solidFill>
                  <a:prstClr val="black"/>
                </a:solidFill>
                <a:latin typeface="Arial"/>
                <a:cs typeface="Arial"/>
              </a:rPr>
              <a:t>In-memory architecture greatly reduces disk</a:t>
            </a:r>
            <a:r>
              <a:rPr sz="1200" spc="-75" dirty="0">
                <a:solidFill>
                  <a:prstClr val="black"/>
                </a:solidFill>
                <a:latin typeface="Arial"/>
                <a:cs typeface="Arial"/>
              </a:rPr>
              <a:t> </a:t>
            </a:r>
            <a:r>
              <a:rPr sz="1200" dirty="0">
                <a:solidFill>
                  <a:prstClr val="black"/>
                </a:solidFill>
                <a:latin typeface="Arial"/>
                <a:cs typeface="Arial"/>
              </a:rPr>
              <a:t>I/O</a:t>
            </a:r>
          </a:p>
          <a:p>
            <a:pPr marL="266694" marR="282885" indent="-257169">
              <a:lnSpc>
                <a:spcPts val="1274"/>
              </a:lnSpc>
              <a:spcBef>
                <a:spcPts val="465"/>
              </a:spcBef>
              <a:buClr>
                <a:srgbClr val="1088DA"/>
              </a:buClr>
              <a:buFontTx/>
              <a:buChar char="§"/>
              <a:tabLst>
                <a:tab pos="266217" algn="l"/>
                <a:tab pos="266694" algn="l"/>
              </a:tabLst>
            </a:pPr>
            <a:r>
              <a:rPr sz="1200" dirty="0">
                <a:solidFill>
                  <a:prstClr val="black"/>
                </a:solidFill>
                <a:latin typeface="Arial"/>
                <a:cs typeface="Arial"/>
              </a:rPr>
              <a:t>Anywhere from </a:t>
            </a:r>
            <a:r>
              <a:rPr sz="1200" b="1" dirty="0">
                <a:solidFill>
                  <a:prstClr val="black"/>
                </a:solidFill>
                <a:latin typeface="Arial"/>
                <a:cs typeface="Arial"/>
              </a:rPr>
              <a:t>20-100x faster </a:t>
            </a:r>
            <a:r>
              <a:rPr sz="1200" dirty="0">
                <a:solidFill>
                  <a:prstClr val="black"/>
                </a:solidFill>
                <a:latin typeface="Arial"/>
                <a:cs typeface="Arial"/>
              </a:rPr>
              <a:t>for</a:t>
            </a:r>
            <a:r>
              <a:rPr sz="1200" spc="-82" dirty="0">
                <a:solidFill>
                  <a:prstClr val="black"/>
                </a:solidFill>
                <a:latin typeface="Arial"/>
                <a:cs typeface="Arial"/>
              </a:rPr>
              <a:t> </a:t>
            </a:r>
            <a:r>
              <a:rPr sz="1200" dirty="0">
                <a:solidFill>
                  <a:prstClr val="black"/>
                </a:solidFill>
                <a:latin typeface="Arial"/>
                <a:cs typeface="Arial"/>
              </a:rPr>
              <a:t>common  tasks</a:t>
            </a:r>
          </a:p>
          <a:p>
            <a:pPr>
              <a:buClr>
                <a:srgbClr val="1088DA"/>
              </a:buClr>
              <a:buFont typeface="Arial"/>
              <a:buChar char="§"/>
            </a:pPr>
            <a:endParaRPr sz="1124" dirty="0">
              <a:solidFill>
                <a:prstClr val="black"/>
              </a:solidFill>
              <a:latin typeface="Times New Roman"/>
              <a:cs typeface="Times New Roman"/>
            </a:endParaRPr>
          </a:p>
          <a:p>
            <a:pPr marL="266694" marR="198115" indent="-257169">
              <a:lnSpc>
                <a:spcPts val="1274"/>
              </a:lnSpc>
              <a:buClr>
                <a:srgbClr val="1088DA"/>
              </a:buClr>
              <a:buFont typeface="Arial"/>
              <a:buChar char="§"/>
              <a:tabLst>
                <a:tab pos="266217" algn="l"/>
                <a:tab pos="266694" algn="l"/>
              </a:tabLst>
            </a:pPr>
            <a:r>
              <a:rPr sz="1200" b="1" dirty="0">
                <a:solidFill>
                  <a:prstClr val="black"/>
                </a:solidFill>
                <a:latin typeface="Arial"/>
                <a:cs typeface="Arial"/>
              </a:rPr>
              <a:t>Concise and expressive </a:t>
            </a:r>
            <a:r>
              <a:rPr sz="1200" b="1" spc="-4" dirty="0">
                <a:solidFill>
                  <a:prstClr val="black"/>
                </a:solidFill>
                <a:latin typeface="Arial"/>
                <a:cs typeface="Arial"/>
              </a:rPr>
              <a:t>syntax</a:t>
            </a:r>
            <a:r>
              <a:rPr sz="1200" spc="-4" dirty="0">
                <a:solidFill>
                  <a:prstClr val="black"/>
                </a:solidFill>
                <a:latin typeface="Arial"/>
                <a:cs typeface="Arial"/>
              </a:rPr>
              <a:t>,</a:t>
            </a:r>
            <a:r>
              <a:rPr sz="1200" spc="-60" dirty="0">
                <a:solidFill>
                  <a:prstClr val="black"/>
                </a:solidFill>
                <a:latin typeface="Arial"/>
                <a:cs typeface="Arial"/>
              </a:rPr>
              <a:t> </a:t>
            </a:r>
            <a:r>
              <a:rPr sz="1200" dirty="0">
                <a:solidFill>
                  <a:prstClr val="black"/>
                </a:solidFill>
                <a:latin typeface="Arial"/>
                <a:cs typeface="Arial"/>
              </a:rPr>
              <a:t>especially  compared to prior</a:t>
            </a:r>
            <a:r>
              <a:rPr sz="1200" spc="-75" dirty="0">
                <a:solidFill>
                  <a:prstClr val="black"/>
                </a:solidFill>
                <a:latin typeface="Arial"/>
                <a:cs typeface="Arial"/>
              </a:rPr>
              <a:t> </a:t>
            </a:r>
            <a:r>
              <a:rPr sz="1200" dirty="0">
                <a:solidFill>
                  <a:prstClr val="black"/>
                </a:solidFill>
                <a:latin typeface="Arial"/>
                <a:cs typeface="Arial"/>
              </a:rPr>
              <a:t>approaches</a:t>
            </a:r>
          </a:p>
          <a:p>
            <a:pPr marL="266694" marR="190019" indent="-257169">
              <a:lnSpc>
                <a:spcPts val="1274"/>
              </a:lnSpc>
              <a:spcBef>
                <a:spcPts val="450"/>
              </a:spcBef>
              <a:buClr>
                <a:srgbClr val="1088DA"/>
              </a:buClr>
              <a:buFont typeface="Arial"/>
              <a:buChar char="§"/>
              <a:tabLst>
                <a:tab pos="266217" algn="l"/>
                <a:tab pos="266694" algn="l"/>
              </a:tabLst>
            </a:pPr>
            <a:r>
              <a:rPr sz="1200" b="1" dirty="0">
                <a:solidFill>
                  <a:prstClr val="black"/>
                </a:solidFill>
                <a:latin typeface="Arial"/>
                <a:cs typeface="Arial"/>
              </a:rPr>
              <a:t>Single programming model </a:t>
            </a:r>
            <a:r>
              <a:rPr sz="1200" dirty="0">
                <a:solidFill>
                  <a:prstClr val="black"/>
                </a:solidFill>
                <a:latin typeface="Arial"/>
                <a:cs typeface="Arial"/>
              </a:rPr>
              <a:t>across a</a:t>
            </a:r>
            <a:r>
              <a:rPr sz="1200" spc="-79" dirty="0">
                <a:solidFill>
                  <a:prstClr val="black"/>
                </a:solidFill>
                <a:latin typeface="Arial"/>
                <a:cs typeface="Arial"/>
              </a:rPr>
              <a:t> </a:t>
            </a:r>
            <a:r>
              <a:rPr sz="1200" dirty="0">
                <a:solidFill>
                  <a:prstClr val="black"/>
                </a:solidFill>
                <a:latin typeface="Arial"/>
                <a:cs typeface="Arial"/>
              </a:rPr>
              <a:t>range  of use cases and steps in data</a:t>
            </a:r>
            <a:r>
              <a:rPr sz="1200" spc="-79" dirty="0">
                <a:solidFill>
                  <a:prstClr val="black"/>
                </a:solidFill>
                <a:latin typeface="Arial"/>
                <a:cs typeface="Arial"/>
              </a:rPr>
              <a:t> </a:t>
            </a:r>
            <a:r>
              <a:rPr sz="1200" dirty="0">
                <a:solidFill>
                  <a:prstClr val="black"/>
                </a:solidFill>
                <a:latin typeface="Arial"/>
                <a:cs typeface="Arial"/>
              </a:rPr>
              <a:t>lifecycle</a:t>
            </a:r>
          </a:p>
          <a:p>
            <a:pPr marL="266694" marR="428137" indent="-257169">
              <a:lnSpc>
                <a:spcPts val="1274"/>
              </a:lnSpc>
              <a:spcBef>
                <a:spcPts val="525"/>
              </a:spcBef>
              <a:buClr>
                <a:srgbClr val="1088DA"/>
              </a:buClr>
              <a:buFont typeface="Arial"/>
              <a:buChar char="§"/>
              <a:tabLst>
                <a:tab pos="266217" algn="l"/>
                <a:tab pos="266694" algn="l"/>
              </a:tabLst>
            </a:pPr>
            <a:r>
              <a:rPr sz="1200" b="1" dirty="0">
                <a:solidFill>
                  <a:prstClr val="black"/>
                </a:solidFill>
                <a:latin typeface="Arial"/>
                <a:cs typeface="Arial"/>
              </a:rPr>
              <a:t>Integrated with common</a:t>
            </a:r>
            <a:r>
              <a:rPr sz="1200" b="1" spc="-85" dirty="0">
                <a:solidFill>
                  <a:prstClr val="black"/>
                </a:solidFill>
                <a:latin typeface="Arial"/>
                <a:cs typeface="Arial"/>
              </a:rPr>
              <a:t> </a:t>
            </a:r>
            <a:r>
              <a:rPr sz="1200" b="1" dirty="0">
                <a:solidFill>
                  <a:prstClr val="black"/>
                </a:solidFill>
                <a:latin typeface="Arial"/>
                <a:cs typeface="Arial"/>
              </a:rPr>
              <a:t>programming  languages </a:t>
            </a:r>
            <a:r>
              <a:rPr sz="1200" dirty="0">
                <a:solidFill>
                  <a:prstClr val="black"/>
                </a:solidFill>
                <a:latin typeface="Arial"/>
                <a:cs typeface="Arial"/>
              </a:rPr>
              <a:t>– Java, Python,</a:t>
            </a:r>
            <a:r>
              <a:rPr sz="1200" spc="-85" dirty="0">
                <a:solidFill>
                  <a:prstClr val="black"/>
                </a:solidFill>
                <a:latin typeface="Arial"/>
                <a:cs typeface="Arial"/>
              </a:rPr>
              <a:t> </a:t>
            </a:r>
            <a:r>
              <a:rPr sz="1200" dirty="0">
                <a:solidFill>
                  <a:prstClr val="black"/>
                </a:solidFill>
                <a:latin typeface="Arial"/>
                <a:cs typeface="Arial"/>
              </a:rPr>
              <a:t>Scala</a:t>
            </a:r>
          </a:p>
          <a:p>
            <a:pPr marL="266694" marR="223832" indent="-257169">
              <a:lnSpc>
                <a:spcPts val="1274"/>
              </a:lnSpc>
              <a:spcBef>
                <a:spcPts val="450"/>
              </a:spcBef>
              <a:buClr>
                <a:srgbClr val="1088DA"/>
              </a:buClr>
              <a:buFont typeface="Arial"/>
              <a:buChar char="§"/>
              <a:tabLst>
                <a:tab pos="266217" algn="l"/>
                <a:tab pos="266694" algn="l"/>
              </a:tabLst>
            </a:pPr>
            <a:r>
              <a:rPr sz="1200" b="1" dirty="0">
                <a:solidFill>
                  <a:prstClr val="black"/>
                </a:solidFill>
                <a:latin typeface="Arial"/>
                <a:cs typeface="Arial"/>
              </a:rPr>
              <a:t>New tools </a:t>
            </a:r>
            <a:r>
              <a:rPr sz="1200" dirty="0">
                <a:solidFill>
                  <a:prstClr val="black"/>
                </a:solidFill>
                <a:latin typeface="Arial"/>
                <a:cs typeface="Arial"/>
              </a:rPr>
              <a:t>continually reduce skill barrier</a:t>
            </a:r>
            <a:r>
              <a:rPr sz="1200" spc="-82" dirty="0">
                <a:solidFill>
                  <a:prstClr val="black"/>
                </a:solidFill>
                <a:latin typeface="Arial"/>
                <a:cs typeface="Arial"/>
              </a:rPr>
              <a:t> </a:t>
            </a:r>
            <a:r>
              <a:rPr sz="1200" dirty="0">
                <a:solidFill>
                  <a:prstClr val="black"/>
                </a:solidFill>
                <a:latin typeface="Arial"/>
                <a:cs typeface="Arial"/>
              </a:rPr>
              <a:t>for  access (e.g. SQL for</a:t>
            </a:r>
            <a:r>
              <a:rPr sz="1200" spc="-124" dirty="0">
                <a:solidFill>
                  <a:prstClr val="black"/>
                </a:solidFill>
                <a:latin typeface="Arial"/>
                <a:cs typeface="Arial"/>
              </a:rPr>
              <a:t> </a:t>
            </a:r>
            <a:r>
              <a:rPr sz="1200" dirty="0">
                <a:solidFill>
                  <a:prstClr val="black"/>
                </a:solidFill>
                <a:latin typeface="Arial"/>
                <a:cs typeface="Arial"/>
              </a:rPr>
              <a:t>analysts)</a:t>
            </a:r>
          </a:p>
          <a:p>
            <a:pPr>
              <a:buClr>
                <a:srgbClr val="1088DA"/>
              </a:buClr>
              <a:buFont typeface="Arial"/>
              <a:buChar char="§"/>
            </a:pPr>
            <a:endParaRPr sz="1200" dirty="0">
              <a:solidFill>
                <a:prstClr val="black"/>
              </a:solidFill>
              <a:latin typeface="Times New Roman"/>
              <a:cs typeface="Times New Roman"/>
            </a:endParaRPr>
          </a:p>
          <a:p>
            <a:pPr>
              <a:spcBef>
                <a:spcPts val="34"/>
              </a:spcBef>
              <a:buClr>
                <a:srgbClr val="1088DA"/>
              </a:buClr>
              <a:buFont typeface="Arial"/>
              <a:buChar char="§"/>
            </a:pPr>
            <a:endParaRPr sz="1124" dirty="0">
              <a:solidFill>
                <a:prstClr val="black"/>
              </a:solidFill>
              <a:latin typeface="Times New Roman"/>
              <a:cs typeface="Times New Roman"/>
            </a:endParaRPr>
          </a:p>
          <a:p>
            <a:pPr marL="266694" marR="820082" indent="-257169">
              <a:lnSpc>
                <a:spcPts val="1274"/>
              </a:lnSpc>
              <a:buClr>
                <a:srgbClr val="1088DA"/>
              </a:buClr>
              <a:buFontTx/>
              <a:buChar char="§"/>
              <a:tabLst>
                <a:tab pos="266217" algn="l"/>
                <a:tab pos="266694" algn="l"/>
              </a:tabLst>
            </a:pPr>
            <a:r>
              <a:rPr sz="1200" spc="-7" dirty="0">
                <a:solidFill>
                  <a:prstClr val="black"/>
                </a:solidFill>
                <a:latin typeface="Arial"/>
                <a:cs typeface="Arial"/>
              </a:rPr>
              <a:t>Works </a:t>
            </a:r>
            <a:r>
              <a:rPr sz="1200" dirty="0">
                <a:solidFill>
                  <a:prstClr val="black"/>
                </a:solidFill>
                <a:latin typeface="Arial"/>
                <a:cs typeface="Arial"/>
              </a:rPr>
              <a:t>well within </a:t>
            </a:r>
            <a:r>
              <a:rPr sz="1200" b="1" dirty="0">
                <a:solidFill>
                  <a:prstClr val="black"/>
                </a:solidFill>
                <a:latin typeface="Arial"/>
                <a:cs typeface="Arial"/>
              </a:rPr>
              <a:t>existing</a:t>
            </a:r>
            <a:r>
              <a:rPr sz="1200" b="1" spc="-60" dirty="0">
                <a:solidFill>
                  <a:prstClr val="black"/>
                </a:solidFill>
                <a:latin typeface="Arial"/>
                <a:cs typeface="Arial"/>
              </a:rPr>
              <a:t> </a:t>
            </a:r>
            <a:r>
              <a:rPr sz="1200" b="1" dirty="0">
                <a:solidFill>
                  <a:prstClr val="black"/>
                </a:solidFill>
                <a:latin typeface="Arial"/>
                <a:cs typeface="Arial"/>
              </a:rPr>
              <a:t>Hadoop  ecosystem</a:t>
            </a:r>
            <a:endParaRPr sz="1200" dirty="0">
              <a:solidFill>
                <a:prstClr val="black"/>
              </a:solidFill>
              <a:latin typeface="Arial"/>
              <a:cs typeface="Arial"/>
            </a:endParaRPr>
          </a:p>
          <a:p>
            <a:pPr>
              <a:buClr>
                <a:srgbClr val="1088DA"/>
              </a:buClr>
              <a:buFont typeface="Arial"/>
              <a:buChar char="§"/>
            </a:pPr>
            <a:endParaRPr sz="1200" dirty="0">
              <a:solidFill>
                <a:prstClr val="black"/>
              </a:solidFill>
              <a:latin typeface="Times New Roman"/>
              <a:cs typeface="Times New Roman"/>
            </a:endParaRPr>
          </a:p>
          <a:p>
            <a:pPr marL="266694" marR="70960" indent="-257169">
              <a:lnSpc>
                <a:spcPts val="1274"/>
              </a:lnSpc>
              <a:spcBef>
                <a:spcPts val="972"/>
              </a:spcBef>
              <a:buClr>
                <a:srgbClr val="1088DA"/>
              </a:buClr>
              <a:buFont typeface="Arial"/>
              <a:buChar char="§"/>
              <a:tabLst>
                <a:tab pos="266217" algn="l"/>
                <a:tab pos="266694" algn="l"/>
              </a:tabLst>
            </a:pPr>
            <a:r>
              <a:rPr sz="1200" b="1" dirty="0">
                <a:solidFill>
                  <a:prstClr val="black"/>
                </a:solidFill>
                <a:latin typeface="Arial"/>
                <a:cs typeface="Arial"/>
              </a:rPr>
              <a:t>Large and growing community </a:t>
            </a:r>
            <a:r>
              <a:rPr sz="1200" spc="-4" dirty="0">
                <a:solidFill>
                  <a:prstClr val="black"/>
                </a:solidFill>
                <a:latin typeface="Arial"/>
                <a:cs typeface="Arial"/>
              </a:rPr>
              <a:t>of  </a:t>
            </a:r>
            <a:r>
              <a:rPr sz="1200" dirty="0">
                <a:solidFill>
                  <a:prstClr val="black"/>
                </a:solidFill>
                <a:latin typeface="Arial"/>
                <a:cs typeface="Arial"/>
              </a:rPr>
              <a:t>contributors continuously improve full</a:t>
            </a:r>
            <a:r>
              <a:rPr sz="1200" spc="-75" dirty="0">
                <a:solidFill>
                  <a:prstClr val="black"/>
                </a:solidFill>
                <a:latin typeface="Arial"/>
                <a:cs typeface="Arial"/>
              </a:rPr>
              <a:t> </a:t>
            </a:r>
            <a:r>
              <a:rPr sz="1200" dirty="0">
                <a:solidFill>
                  <a:prstClr val="black"/>
                </a:solidFill>
                <a:latin typeface="Arial"/>
                <a:cs typeface="Arial"/>
              </a:rPr>
              <a:t>analytics  stack and extend</a:t>
            </a:r>
            <a:r>
              <a:rPr sz="1200" spc="-75" dirty="0">
                <a:solidFill>
                  <a:prstClr val="black"/>
                </a:solidFill>
                <a:latin typeface="Arial"/>
                <a:cs typeface="Arial"/>
              </a:rPr>
              <a:t> </a:t>
            </a:r>
            <a:r>
              <a:rPr sz="1200" dirty="0">
                <a:solidFill>
                  <a:prstClr val="black"/>
                </a:solidFill>
                <a:latin typeface="Arial"/>
                <a:cs typeface="Arial"/>
              </a:rPr>
              <a:t>capabilities</a:t>
            </a:r>
          </a:p>
        </p:txBody>
      </p:sp>
      <p:sp>
        <p:nvSpPr>
          <p:cNvPr id="18" name="object 18"/>
          <p:cNvSpPr/>
          <p:nvPr/>
        </p:nvSpPr>
        <p:spPr>
          <a:xfrm>
            <a:off x="4221959" y="2372915"/>
            <a:ext cx="3578067" cy="0"/>
          </a:xfrm>
          <a:custGeom>
            <a:avLst/>
            <a:gdLst/>
            <a:ahLst/>
            <a:cxnLst/>
            <a:rect l="l" t="t" r="r" b="b"/>
            <a:pathLst>
              <a:path w="4770755">
                <a:moveTo>
                  <a:pt x="0" y="0"/>
                </a:moveTo>
                <a:lnTo>
                  <a:pt x="4770436" y="1"/>
                </a:lnTo>
              </a:path>
            </a:pathLst>
          </a:custGeom>
          <a:ln w="9524">
            <a:solidFill>
              <a:srgbClr val="929292"/>
            </a:solidFill>
          </a:ln>
        </p:spPr>
        <p:txBody>
          <a:bodyPr wrap="square" lIns="0" tIns="0" rIns="0" bIns="0" rtlCol="0"/>
          <a:lstStyle/>
          <a:p>
            <a:endParaRPr sz="1349">
              <a:solidFill>
                <a:prstClr val="black"/>
              </a:solidFill>
            </a:endParaRPr>
          </a:p>
        </p:txBody>
      </p:sp>
      <p:sp>
        <p:nvSpPr>
          <p:cNvPr id="19" name="object 19"/>
          <p:cNvSpPr/>
          <p:nvPr/>
        </p:nvSpPr>
        <p:spPr>
          <a:xfrm>
            <a:off x="4221959" y="4205287"/>
            <a:ext cx="3578067" cy="0"/>
          </a:xfrm>
          <a:custGeom>
            <a:avLst/>
            <a:gdLst/>
            <a:ahLst/>
            <a:cxnLst/>
            <a:rect l="l" t="t" r="r" b="b"/>
            <a:pathLst>
              <a:path w="4770755">
                <a:moveTo>
                  <a:pt x="0" y="0"/>
                </a:moveTo>
                <a:lnTo>
                  <a:pt x="4770436" y="0"/>
                </a:lnTo>
              </a:path>
            </a:pathLst>
          </a:custGeom>
          <a:ln w="9524">
            <a:solidFill>
              <a:srgbClr val="929292"/>
            </a:solidFill>
          </a:ln>
        </p:spPr>
        <p:txBody>
          <a:bodyPr wrap="square" lIns="0" tIns="0" rIns="0" bIns="0" rtlCol="0"/>
          <a:lstStyle/>
          <a:p>
            <a:endParaRPr sz="1349">
              <a:solidFill>
                <a:prstClr val="black"/>
              </a:solidFill>
            </a:endParaRPr>
          </a:p>
        </p:txBody>
      </p:sp>
      <p:sp>
        <p:nvSpPr>
          <p:cNvPr id="20" name="object 20"/>
          <p:cNvSpPr/>
          <p:nvPr/>
        </p:nvSpPr>
        <p:spPr>
          <a:xfrm>
            <a:off x="4221959" y="4863703"/>
            <a:ext cx="3578067" cy="0"/>
          </a:xfrm>
          <a:custGeom>
            <a:avLst/>
            <a:gdLst/>
            <a:ahLst/>
            <a:cxnLst/>
            <a:rect l="l" t="t" r="r" b="b"/>
            <a:pathLst>
              <a:path w="4770755">
                <a:moveTo>
                  <a:pt x="0" y="0"/>
                </a:moveTo>
                <a:lnTo>
                  <a:pt x="4770436" y="0"/>
                </a:lnTo>
              </a:path>
            </a:pathLst>
          </a:custGeom>
          <a:ln w="9524">
            <a:solidFill>
              <a:srgbClr val="929292"/>
            </a:solidFill>
          </a:ln>
        </p:spPr>
        <p:txBody>
          <a:bodyPr wrap="square" lIns="0" tIns="0" rIns="0" bIns="0" rtlCol="0"/>
          <a:lstStyle/>
          <a:p>
            <a:endParaRPr sz="1349">
              <a:solidFill>
                <a:prstClr val="black"/>
              </a:solidFill>
            </a:endParaRPr>
          </a:p>
        </p:txBody>
      </p:sp>
    </p:spTree>
    <p:extLst>
      <p:ext uri="{BB962C8B-B14F-4D97-AF65-F5344CB8AC3E}">
        <p14:creationId xmlns:p14="http://schemas.microsoft.com/office/powerpoint/2010/main" val="1127798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6599" y="1462807"/>
            <a:ext cx="7190343" cy="256480"/>
          </a:xfrm>
          <a:prstGeom prst="rect">
            <a:avLst/>
          </a:prstGeom>
        </p:spPr>
        <p:txBody>
          <a:bodyPr vert="horz" wrap="square" lIns="0" tIns="0" rIns="0" bIns="0" numCol="1" rtlCol="0" anchor="ctr" anchorCtr="0" compatLnSpc="1">
            <a:prstTxWarp prst="textNoShape">
              <a:avLst/>
            </a:prstTxWarp>
            <a:spAutoFit/>
          </a:bodyPr>
          <a:lstStyle/>
          <a:p>
            <a:pPr marL="9525" marR="3810" algn="ctr">
              <a:lnSpc>
                <a:spcPts val="1950"/>
              </a:lnSpc>
            </a:pPr>
            <a:r>
              <a:rPr lang="en-US" sz="2401" dirty="0"/>
              <a:t>Spark Ecosystem</a:t>
            </a:r>
            <a:endParaRPr sz="2401" dirty="0"/>
          </a:p>
        </p:txBody>
      </p:sp>
      <p:sp>
        <p:nvSpPr>
          <p:cNvPr id="4" name="object 4"/>
          <p:cNvSpPr/>
          <p:nvPr/>
        </p:nvSpPr>
        <p:spPr>
          <a:xfrm>
            <a:off x="2417969" y="3603569"/>
            <a:ext cx="4663440" cy="533053"/>
          </a:xfrm>
          <a:prstGeom prst="rect">
            <a:avLst/>
          </a:prstGeom>
          <a:blipFill>
            <a:blip r:embed="rId3" cstate="print"/>
            <a:stretch>
              <a:fillRect/>
            </a:stretch>
          </a:blipFill>
        </p:spPr>
        <p:txBody>
          <a:bodyPr wrap="square" lIns="0" tIns="0" rIns="0" bIns="0" rtlCol="0"/>
          <a:lstStyle/>
          <a:p>
            <a:endParaRPr sz="1349"/>
          </a:p>
        </p:txBody>
      </p:sp>
      <p:sp>
        <p:nvSpPr>
          <p:cNvPr id="5" name="object 5"/>
          <p:cNvSpPr/>
          <p:nvPr/>
        </p:nvSpPr>
        <p:spPr>
          <a:xfrm>
            <a:off x="4048296" y="3725143"/>
            <a:ext cx="1393422" cy="296140"/>
          </a:xfrm>
          <a:prstGeom prst="rect">
            <a:avLst/>
          </a:prstGeom>
          <a:blipFill>
            <a:blip r:embed="rId4" cstate="print"/>
            <a:stretch>
              <a:fillRect/>
            </a:stretch>
          </a:blipFill>
        </p:spPr>
        <p:txBody>
          <a:bodyPr wrap="square" lIns="0" tIns="0" rIns="0" bIns="0" rtlCol="0"/>
          <a:lstStyle/>
          <a:p>
            <a:endParaRPr sz="1349"/>
          </a:p>
        </p:txBody>
      </p:sp>
      <p:sp>
        <p:nvSpPr>
          <p:cNvPr id="6" name="object 6"/>
          <p:cNvSpPr txBox="1"/>
          <p:nvPr/>
        </p:nvSpPr>
        <p:spPr>
          <a:xfrm>
            <a:off x="2452688" y="3619500"/>
            <a:ext cx="4595812" cy="333810"/>
          </a:xfrm>
          <a:prstGeom prst="rect">
            <a:avLst/>
          </a:prstGeom>
          <a:solidFill>
            <a:srgbClr val="329EEE"/>
          </a:solidFill>
        </p:spPr>
        <p:txBody>
          <a:bodyPr vert="horz" wrap="square" lIns="0" tIns="4763" rIns="0" bIns="0" rtlCol="0">
            <a:spAutoFit/>
          </a:bodyPr>
          <a:lstStyle/>
          <a:p>
            <a:pPr>
              <a:spcBef>
                <a:spcPts val="37"/>
              </a:spcBef>
            </a:pPr>
            <a:endParaRPr sz="938">
              <a:latin typeface="Times New Roman"/>
              <a:cs typeface="Times New Roman"/>
            </a:endParaRPr>
          </a:p>
          <a:p>
            <a:pPr marL="3810" algn="ctr"/>
            <a:r>
              <a:rPr sz="1200" dirty="0">
                <a:solidFill>
                  <a:srgbClr val="FFFFFF"/>
                </a:solidFill>
                <a:latin typeface="Arial"/>
                <a:cs typeface="Arial"/>
              </a:rPr>
              <a:t>Spark Core</a:t>
            </a:r>
            <a:r>
              <a:rPr sz="1200" spc="-75" dirty="0">
                <a:solidFill>
                  <a:srgbClr val="FFFFFF"/>
                </a:solidFill>
                <a:latin typeface="Arial"/>
                <a:cs typeface="Arial"/>
              </a:rPr>
              <a:t> </a:t>
            </a:r>
            <a:r>
              <a:rPr sz="1200" dirty="0">
                <a:solidFill>
                  <a:srgbClr val="FFFFFF"/>
                </a:solidFill>
                <a:latin typeface="Arial"/>
                <a:cs typeface="Arial"/>
              </a:rPr>
              <a:t>Engine</a:t>
            </a:r>
            <a:endParaRPr sz="1200">
              <a:latin typeface="Arial"/>
              <a:cs typeface="Arial"/>
            </a:endParaRPr>
          </a:p>
        </p:txBody>
      </p:sp>
      <p:sp>
        <p:nvSpPr>
          <p:cNvPr id="7" name="object 7"/>
          <p:cNvSpPr txBox="1"/>
          <p:nvPr/>
        </p:nvSpPr>
        <p:spPr>
          <a:xfrm>
            <a:off x="1325165" y="3223497"/>
            <a:ext cx="984885" cy="1154162"/>
          </a:xfrm>
          <a:prstGeom prst="rect">
            <a:avLst/>
          </a:prstGeom>
        </p:spPr>
        <p:txBody>
          <a:bodyPr vert="horz" wrap="square" lIns="0" tIns="0" rIns="0" bIns="0" rtlCol="0">
            <a:spAutoFit/>
          </a:bodyPr>
          <a:lstStyle/>
          <a:p>
            <a:pPr marL="9525" marR="161921" indent="-15240" algn="ctr">
              <a:lnSpc>
                <a:spcPts val="1050"/>
              </a:lnSpc>
            </a:pPr>
            <a:r>
              <a:rPr sz="901" dirty="0">
                <a:solidFill>
                  <a:srgbClr val="4B4B4B"/>
                </a:solidFill>
                <a:latin typeface="Arial"/>
                <a:cs typeface="Arial"/>
              </a:rPr>
              <a:t>general  compute  </a:t>
            </a:r>
            <a:r>
              <a:rPr sz="901" spc="-4" dirty="0">
                <a:solidFill>
                  <a:srgbClr val="4B4B4B"/>
                </a:solidFill>
                <a:latin typeface="Arial"/>
                <a:cs typeface="Arial"/>
              </a:rPr>
              <a:t>engine,</a:t>
            </a:r>
            <a:r>
              <a:rPr sz="901" spc="-72" dirty="0">
                <a:solidFill>
                  <a:srgbClr val="4B4B4B"/>
                </a:solidFill>
                <a:latin typeface="Arial"/>
                <a:cs typeface="Arial"/>
              </a:rPr>
              <a:t> </a:t>
            </a:r>
            <a:r>
              <a:rPr sz="901" dirty="0">
                <a:solidFill>
                  <a:srgbClr val="4B4B4B"/>
                </a:solidFill>
                <a:latin typeface="Arial"/>
                <a:cs typeface="Arial"/>
              </a:rPr>
              <a:t>handles</a:t>
            </a:r>
            <a:endParaRPr sz="901" dirty="0">
              <a:latin typeface="Arial"/>
              <a:cs typeface="Arial"/>
            </a:endParaRPr>
          </a:p>
          <a:p>
            <a:pPr marL="100486" marR="3810" indent="-79532">
              <a:lnSpc>
                <a:spcPts val="1050"/>
              </a:lnSpc>
              <a:spcBef>
                <a:spcPts val="75"/>
              </a:spcBef>
              <a:tabLst>
                <a:tab pos="974860" algn="l"/>
              </a:tabLst>
            </a:pPr>
            <a:r>
              <a:rPr sz="901" dirty="0">
                <a:solidFill>
                  <a:srgbClr val="4B4B4B"/>
                </a:solidFill>
                <a:latin typeface="Arial"/>
                <a:cs typeface="Arial"/>
              </a:rPr>
              <a:t>distributed</a:t>
            </a:r>
            <a:r>
              <a:rPr sz="901" spc="-75" dirty="0">
                <a:solidFill>
                  <a:srgbClr val="4B4B4B"/>
                </a:solidFill>
                <a:latin typeface="Arial"/>
                <a:cs typeface="Arial"/>
              </a:rPr>
              <a:t> </a:t>
            </a:r>
            <a:r>
              <a:rPr sz="901" dirty="0">
                <a:solidFill>
                  <a:srgbClr val="4B4B4B"/>
                </a:solidFill>
                <a:latin typeface="Arial"/>
                <a:cs typeface="Arial"/>
              </a:rPr>
              <a:t>tas</a:t>
            </a:r>
            <a:r>
              <a:rPr sz="901" strike="sngStrike" dirty="0">
                <a:solidFill>
                  <a:srgbClr val="4B4B4B"/>
                </a:solidFill>
                <a:latin typeface="Arial"/>
                <a:cs typeface="Arial"/>
              </a:rPr>
              <a:t>k 	</a:t>
            </a:r>
            <a:r>
              <a:rPr sz="901" dirty="0">
                <a:solidFill>
                  <a:srgbClr val="4B4B4B"/>
                </a:solidFill>
                <a:latin typeface="Arial"/>
                <a:cs typeface="Arial"/>
              </a:rPr>
              <a:t> dispatching,</a:t>
            </a:r>
            <a:endParaRPr sz="901" dirty="0">
              <a:latin typeface="Arial"/>
              <a:cs typeface="Arial"/>
            </a:endParaRPr>
          </a:p>
          <a:p>
            <a:pPr marL="20954" marR="188591" algn="ctr">
              <a:lnSpc>
                <a:spcPts val="1050"/>
              </a:lnSpc>
              <a:spcBef>
                <a:spcPts val="75"/>
              </a:spcBef>
            </a:pPr>
            <a:r>
              <a:rPr sz="901" dirty="0">
                <a:solidFill>
                  <a:srgbClr val="4B4B4B"/>
                </a:solidFill>
                <a:latin typeface="Arial"/>
                <a:cs typeface="Arial"/>
              </a:rPr>
              <a:t>scheduling</a:t>
            </a:r>
            <a:r>
              <a:rPr sz="901" spc="-75" dirty="0">
                <a:solidFill>
                  <a:srgbClr val="4B4B4B"/>
                </a:solidFill>
                <a:latin typeface="Arial"/>
                <a:cs typeface="Arial"/>
              </a:rPr>
              <a:t> </a:t>
            </a:r>
            <a:r>
              <a:rPr sz="901" dirty="0">
                <a:solidFill>
                  <a:srgbClr val="4B4B4B"/>
                </a:solidFill>
                <a:latin typeface="Arial"/>
                <a:cs typeface="Arial"/>
              </a:rPr>
              <a:t>and  basic I/O  functions</a:t>
            </a:r>
            <a:endParaRPr sz="901" dirty="0">
              <a:latin typeface="Arial"/>
              <a:cs typeface="Arial"/>
            </a:endParaRPr>
          </a:p>
        </p:txBody>
      </p:sp>
      <p:sp>
        <p:nvSpPr>
          <p:cNvPr id="8" name="object 8"/>
          <p:cNvSpPr/>
          <p:nvPr/>
        </p:nvSpPr>
        <p:spPr>
          <a:xfrm>
            <a:off x="2424198" y="2761907"/>
            <a:ext cx="925830" cy="766849"/>
          </a:xfrm>
          <a:prstGeom prst="rect">
            <a:avLst/>
          </a:prstGeom>
          <a:blipFill>
            <a:blip r:embed="rId5" cstate="print"/>
            <a:stretch>
              <a:fillRect/>
            </a:stretch>
          </a:blipFill>
        </p:spPr>
        <p:txBody>
          <a:bodyPr wrap="square" lIns="0" tIns="0" rIns="0" bIns="0" rtlCol="0"/>
          <a:lstStyle/>
          <a:p>
            <a:endParaRPr sz="1349"/>
          </a:p>
        </p:txBody>
      </p:sp>
      <p:sp>
        <p:nvSpPr>
          <p:cNvPr id="9" name="object 9"/>
          <p:cNvSpPr/>
          <p:nvPr/>
        </p:nvSpPr>
        <p:spPr>
          <a:xfrm>
            <a:off x="2442908" y="2998822"/>
            <a:ext cx="875953" cy="299258"/>
          </a:xfrm>
          <a:prstGeom prst="rect">
            <a:avLst/>
          </a:prstGeom>
          <a:blipFill>
            <a:blip r:embed="rId6" cstate="print"/>
            <a:stretch>
              <a:fillRect/>
            </a:stretch>
          </a:blipFill>
        </p:spPr>
        <p:txBody>
          <a:bodyPr wrap="square" lIns="0" tIns="0" rIns="0" bIns="0" rtlCol="0"/>
          <a:lstStyle/>
          <a:p>
            <a:endParaRPr sz="1349"/>
          </a:p>
        </p:txBody>
      </p:sp>
      <p:sp>
        <p:nvSpPr>
          <p:cNvPr id="10" name="object 10"/>
          <p:cNvSpPr txBox="1"/>
          <p:nvPr/>
        </p:nvSpPr>
        <p:spPr>
          <a:xfrm>
            <a:off x="2457451" y="2777729"/>
            <a:ext cx="857250" cy="456439"/>
          </a:xfrm>
          <a:prstGeom prst="rect">
            <a:avLst/>
          </a:prstGeom>
          <a:solidFill>
            <a:srgbClr val="2071B3"/>
          </a:solidFill>
        </p:spPr>
        <p:txBody>
          <a:bodyPr vert="horz" wrap="square" lIns="0" tIns="476" rIns="0" bIns="0" rtlCol="0">
            <a:spAutoFit/>
          </a:bodyPr>
          <a:lstStyle/>
          <a:p>
            <a:pPr>
              <a:spcBef>
                <a:spcPts val="4"/>
              </a:spcBef>
            </a:pPr>
            <a:endParaRPr sz="1763">
              <a:latin typeface="Times New Roman"/>
              <a:cs typeface="Times New Roman"/>
            </a:endParaRPr>
          </a:p>
          <a:p>
            <a:pPr marL="40957"/>
            <a:r>
              <a:rPr sz="1200" b="1" dirty="0">
                <a:solidFill>
                  <a:srgbClr val="FFFFFF"/>
                </a:solidFill>
                <a:latin typeface="Arial"/>
                <a:cs typeface="Arial"/>
              </a:rPr>
              <a:t>Spark</a:t>
            </a:r>
            <a:r>
              <a:rPr sz="1200" b="1" spc="-75" dirty="0">
                <a:solidFill>
                  <a:srgbClr val="FFFFFF"/>
                </a:solidFill>
                <a:latin typeface="Arial"/>
                <a:cs typeface="Arial"/>
              </a:rPr>
              <a:t> </a:t>
            </a:r>
            <a:r>
              <a:rPr sz="1200" b="1" dirty="0">
                <a:solidFill>
                  <a:srgbClr val="FFFFFF"/>
                </a:solidFill>
                <a:latin typeface="Arial"/>
                <a:cs typeface="Arial"/>
              </a:rPr>
              <a:t>SQL</a:t>
            </a:r>
            <a:endParaRPr sz="1200">
              <a:latin typeface="Arial"/>
              <a:cs typeface="Arial"/>
            </a:endParaRPr>
          </a:p>
        </p:txBody>
      </p:sp>
      <p:sp>
        <p:nvSpPr>
          <p:cNvPr id="11" name="object 11"/>
          <p:cNvSpPr/>
          <p:nvPr/>
        </p:nvSpPr>
        <p:spPr>
          <a:xfrm>
            <a:off x="3356267" y="2761907"/>
            <a:ext cx="925830" cy="766849"/>
          </a:xfrm>
          <a:prstGeom prst="rect">
            <a:avLst/>
          </a:prstGeom>
          <a:blipFill>
            <a:blip r:embed="rId7" cstate="print"/>
            <a:stretch>
              <a:fillRect/>
            </a:stretch>
          </a:blipFill>
        </p:spPr>
        <p:txBody>
          <a:bodyPr wrap="square" lIns="0" tIns="0" rIns="0" bIns="0" rtlCol="0"/>
          <a:lstStyle/>
          <a:p>
            <a:endParaRPr sz="1349"/>
          </a:p>
        </p:txBody>
      </p:sp>
      <p:sp>
        <p:nvSpPr>
          <p:cNvPr id="12" name="object 12"/>
          <p:cNvSpPr/>
          <p:nvPr/>
        </p:nvSpPr>
        <p:spPr>
          <a:xfrm>
            <a:off x="3415496" y="2908415"/>
            <a:ext cx="801138" cy="476942"/>
          </a:xfrm>
          <a:prstGeom prst="rect">
            <a:avLst/>
          </a:prstGeom>
          <a:blipFill>
            <a:blip r:embed="rId8" cstate="print"/>
            <a:stretch>
              <a:fillRect/>
            </a:stretch>
          </a:blipFill>
        </p:spPr>
        <p:txBody>
          <a:bodyPr wrap="square" lIns="0" tIns="0" rIns="0" bIns="0" rtlCol="0"/>
          <a:lstStyle/>
          <a:p>
            <a:endParaRPr sz="1349"/>
          </a:p>
        </p:txBody>
      </p:sp>
      <p:sp>
        <p:nvSpPr>
          <p:cNvPr id="13" name="object 13"/>
          <p:cNvSpPr txBox="1"/>
          <p:nvPr/>
        </p:nvSpPr>
        <p:spPr>
          <a:xfrm>
            <a:off x="3392092"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83342" marR="72864" indent="126679">
              <a:lnSpc>
                <a:spcPts val="1424"/>
              </a:lnSpc>
            </a:pPr>
            <a:r>
              <a:rPr sz="1200" dirty="0">
                <a:solidFill>
                  <a:srgbClr val="FFFFFF"/>
                </a:solidFill>
                <a:latin typeface="Arial"/>
                <a:cs typeface="Arial"/>
              </a:rPr>
              <a:t>Spark  Streaming</a:t>
            </a:r>
            <a:endParaRPr sz="1200">
              <a:latin typeface="Arial"/>
              <a:cs typeface="Arial"/>
            </a:endParaRPr>
          </a:p>
        </p:txBody>
      </p:sp>
      <p:sp>
        <p:nvSpPr>
          <p:cNvPr id="14" name="object 14"/>
          <p:cNvSpPr/>
          <p:nvPr/>
        </p:nvSpPr>
        <p:spPr>
          <a:xfrm>
            <a:off x="4294567" y="2761907"/>
            <a:ext cx="925829" cy="766849"/>
          </a:xfrm>
          <a:prstGeom prst="rect">
            <a:avLst/>
          </a:prstGeom>
          <a:blipFill>
            <a:blip r:embed="rId9" cstate="print"/>
            <a:stretch>
              <a:fillRect/>
            </a:stretch>
          </a:blipFill>
        </p:spPr>
        <p:txBody>
          <a:bodyPr wrap="square" lIns="0" tIns="0" rIns="0" bIns="0" rtlCol="0"/>
          <a:lstStyle/>
          <a:p>
            <a:endParaRPr sz="1349"/>
          </a:p>
        </p:txBody>
      </p:sp>
      <p:sp>
        <p:nvSpPr>
          <p:cNvPr id="15" name="object 15"/>
          <p:cNvSpPr/>
          <p:nvPr/>
        </p:nvSpPr>
        <p:spPr>
          <a:xfrm>
            <a:off x="4341324" y="2818015"/>
            <a:ext cx="782435" cy="657744"/>
          </a:xfrm>
          <a:prstGeom prst="rect">
            <a:avLst/>
          </a:prstGeom>
          <a:blipFill>
            <a:blip r:embed="rId10" cstate="print"/>
            <a:stretch>
              <a:fillRect/>
            </a:stretch>
          </a:blipFill>
        </p:spPr>
        <p:txBody>
          <a:bodyPr wrap="square" lIns="0" tIns="0" rIns="0" bIns="0" rtlCol="0"/>
          <a:lstStyle/>
          <a:p>
            <a:endParaRPr sz="1349"/>
          </a:p>
        </p:txBody>
      </p:sp>
      <p:sp>
        <p:nvSpPr>
          <p:cNvPr id="16" name="object 16"/>
          <p:cNvSpPr txBox="1"/>
          <p:nvPr/>
        </p:nvSpPr>
        <p:spPr>
          <a:xfrm>
            <a:off x="4327922" y="2777732"/>
            <a:ext cx="857250" cy="621805"/>
          </a:xfrm>
          <a:prstGeom prst="rect">
            <a:avLst/>
          </a:prstGeom>
          <a:solidFill>
            <a:srgbClr val="2071B3"/>
          </a:solidFill>
        </p:spPr>
        <p:txBody>
          <a:bodyPr vert="horz" wrap="square" lIns="0" tIns="82391" rIns="0" bIns="0" rtlCol="0">
            <a:spAutoFit/>
          </a:bodyPr>
          <a:lstStyle/>
          <a:p>
            <a:pPr marL="75245" marR="98581" indent="-8572" algn="ctr">
              <a:lnSpc>
                <a:spcPts val="1424"/>
              </a:lnSpc>
              <a:spcBef>
                <a:spcPts val="648"/>
              </a:spcBef>
            </a:pPr>
            <a:r>
              <a:rPr sz="1200" b="1" dirty="0">
                <a:solidFill>
                  <a:srgbClr val="FFFFFF"/>
                </a:solidFill>
                <a:latin typeface="Arial"/>
                <a:cs typeface="Arial"/>
              </a:rPr>
              <a:t>MLlib  (machine  learning)</a:t>
            </a:r>
            <a:endParaRPr sz="1200">
              <a:latin typeface="Arial"/>
              <a:cs typeface="Arial"/>
            </a:endParaRPr>
          </a:p>
        </p:txBody>
      </p:sp>
      <p:sp>
        <p:nvSpPr>
          <p:cNvPr id="17" name="object 17"/>
          <p:cNvSpPr/>
          <p:nvPr/>
        </p:nvSpPr>
        <p:spPr>
          <a:xfrm>
            <a:off x="5229739" y="2761907"/>
            <a:ext cx="925830" cy="766849"/>
          </a:xfrm>
          <a:prstGeom prst="rect">
            <a:avLst/>
          </a:prstGeom>
          <a:blipFill>
            <a:blip r:embed="rId11" cstate="print"/>
            <a:stretch>
              <a:fillRect/>
            </a:stretch>
          </a:blipFill>
        </p:spPr>
        <p:txBody>
          <a:bodyPr wrap="square" lIns="0" tIns="0" rIns="0" bIns="0" rtlCol="0"/>
          <a:lstStyle/>
          <a:p>
            <a:endParaRPr sz="1349"/>
          </a:p>
        </p:txBody>
      </p:sp>
      <p:sp>
        <p:nvSpPr>
          <p:cNvPr id="18" name="object 18"/>
          <p:cNvSpPr/>
          <p:nvPr/>
        </p:nvSpPr>
        <p:spPr>
          <a:xfrm>
            <a:off x="5354432" y="2908415"/>
            <a:ext cx="639041" cy="476942"/>
          </a:xfrm>
          <a:prstGeom prst="rect">
            <a:avLst/>
          </a:prstGeom>
          <a:blipFill>
            <a:blip r:embed="rId12" cstate="print"/>
            <a:stretch>
              <a:fillRect/>
            </a:stretch>
          </a:blipFill>
        </p:spPr>
        <p:txBody>
          <a:bodyPr wrap="square" lIns="0" tIns="0" rIns="0" bIns="0" rtlCol="0"/>
          <a:lstStyle/>
          <a:p>
            <a:endParaRPr sz="1349"/>
          </a:p>
        </p:txBody>
      </p:sp>
      <p:sp>
        <p:nvSpPr>
          <p:cNvPr id="19" name="object 19"/>
          <p:cNvSpPr txBox="1"/>
          <p:nvPr/>
        </p:nvSpPr>
        <p:spPr>
          <a:xfrm>
            <a:off x="5263753"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185257" marR="174780" indent="-38576">
              <a:lnSpc>
                <a:spcPts val="1424"/>
              </a:lnSpc>
            </a:pPr>
            <a:r>
              <a:rPr sz="1200" dirty="0">
                <a:solidFill>
                  <a:srgbClr val="FFFFFF"/>
                </a:solidFill>
                <a:latin typeface="Arial"/>
                <a:cs typeface="Arial"/>
              </a:rPr>
              <a:t>GraphX  (graph)</a:t>
            </a:r>
            <a:endParaRPr sz="1200">
              <a:latin typeface="Arial"/>
              <a:cs typeface="Arial"/>
            </a:endParaRPr>
          </a:p>
        </p:txBody>
      </p:sp>
      <p:sp>
        <p:nvSpPr>
          <p:cNvPr id="20" name="object 20"/>
          <p:cNvSpPr txBox="1"/>
          <p:nvPr/>
        </p:nvSpPr>
        <p:spPr>
          <a:xfrm>
            <a:off x="2475217" y="1956673"/>
            <a:ext cx="737235" cy="282129"/>
          </a:xfrm>
          <a:prstGeom prst="rect">
            <a:avLst/>
          </a:prstGeom>
        </p:spPr>
        <p:txBody>
          <a:bodyPr vert="horz" wrap="square" lIns="0" tIns="0" rIns="0" bIns="0" rtlCol="0">
            <a:spAutoFit/>
          </a:bodyPr>
          <a:lstStyle/>
          <a:p>
            <a:pPr marL="102391" marR="3810" indent="-93342">
              <a:lnSpc>
                <a:spcPts val="1050"/>
              </a:lnSpc>
            </a:pPr>
            <a:r>
              <a:rPr sz="901" dirty="0">
                <a:solidFill>
                  <a:srgbClr val="4B4B4B"/>
                </a:solidFill>
                <a:latin typeface="Arial"/>
                <a:cs typeface="Arial"/>
              </a:rPr>
              <a:t>executes</a:t>
            </a:r>
            <a:r>
              <a:rPr sz="901" spc="-72" dirty="0">
                <a:solidFill>
                  <a:srgbClr val="4B4B4B"/>
                </a:solidFill>
                <a:latin typeface="Arial"/>
                <a:cs typeface="Arial"/>
              </a:rPr>
              <a:t> </a:t>
            </a:r>
            <a:r>
              <a:rPr sz="901" dirty="0">
                <a:solidFill>
                  <a:srgbClr val="4B4B4B"/>
                </a:solidFill>
                <a:latin typeface="Arial"/>
                <a:cs typeface="Arial"/>
              </a:rPr>
              <a:t>SQL  statements</a:t>
            </a:r>
            <a:endParaRPr sz="901">
              <a:latin typeface="Arial"/>
              <a:cs typeface="Arial"/>
            </a:endParaRPr>
          </a:p>
        </p:txBody>
      </p:sp>
      <p:sp>
        <p:nvSpPr>
          <p:cNvPr id="21" name="object 21"/>
          <p:cNvSpPr txBox="1"/>
          <p:nvPr/>
        </p:nvSpPr>
        <p:spPr>
          <a:xfrm>
            <a:off x="3393674" y="1949741"/>
            <a:ext cx="769143" cy="554511"/>
          </a:xfrm>
          <a:prstGeom prst="rect">
            <a:avLst/>
          </a:prstGeom>
        </p:spPr>
        <p:txBody>
          <a:bodyPr vert="horz" wrap="square" lIns="0" tIns="0" rIns="0" bIns="0" rtlCol="0">
            <a:spAutoFit/>
          </a:bodyPr>
          <a:lstStyle/>
          <a:p>
            <a:pPr marL="9048" marR="3810" indent="-476" algn="ctr">
              <a:lnSpc>
                <a:spcPct val="99500"/>
              </a:lnSpc>
            </a:pPr>
            <a:r>
              <a:rPr sz="901" dirty="0">
                <a:solidFill>
                  <a:srgbClr val="4B4B4B"/>
                </a:solidFill>
                <a:latin typeface="Arial"/>
                <a:cs typeface="Arial"/>
              </a:rPr>
              <a:t>performs  streaming  analytics</a:t>
            </a:r>
            <a:r>
              <a:rPr sz="901" spc="-75" dirty="0">
                <a:solidFill>
                  <a:srgbClr val="4B4B4B"/>
                </a:solidFill>
                <a:latin typeface="Arial"/>
                <a:cs typeface="Arial"/>
              </a:rPr>
              <a:t> </a:t>
            </a:r>
            <a:r>
              <a:rPr sz="901" dirty="0">
                <a:solidFill>
                  <a:srgbClr val="4B4B4B"/>
                </a:solidFill>
                <a:latin typeface="Arial"/>
                <a:cs typeface="Arial"/>
              </a:rPr>
              <a:t>using  micro-batches</a:t>
            </a:r>
            <a:endParaRPr sz="901" dirty="0">
              <a:latin typeface="Arial"/>
              <a:cs typeface="Arial"/>
            </a:endParaRPr>
          </a:p>
        </p:txBody>
      </p:sp>
      <p:sp>
        <p:nvSpPr>
          <p:cNvPr id="22" name="object 22"/>
          <p:cNvSpPr txBox="1"/>
          <p:nvPr/>
        </p:nvSpPr>
        <p:spPr>
          <a:xfrm>
            <a:off x="4411209" y="1950426"/>
            <a:ext cx="648652" cy="724397"/>
          </a:xfrm>
          <a:prstGeom prst="rect">
            <a:avLst/>
          </a:prstGeom>
        </p:spPr>
        <p:txBody>
          <a:bodyPr vert="horz" wrap="square" lIns="0" tIns="6191" rIns="0" bIns="0" rtlCol="0">
            <a:spAutoFit/>
          </a:bodyPr>
          <a:lstStyle/>
          <a:p>
            <a:pPr marL="9525" marR="3810" indent="-476" algn="ctr">
              <a:lnSpc>
                <a:spcPts val="1050"/>
              </a:lnSpc>
              <a:spcBef>
                <a:spcPts val="49"/>
              </a:spcBef>
            </a:pPr>
            <a:r>
              <a:rPr sz="901" dirty="0">
                <a:solidFill>
                  <a:srgbClr val="4B4B4B"/>
                </a:solidFill>
                <a:latin typeface="Arial"/>
                <a:cs typeface="Arial"/>
              </a:rPr>
              <a:t>common  machine  learning</a:t>
            </a:r>
            <a:r>
              <a:rPr sz="901" spc="-75" dirty="0">
                <a:solidFill>
                  <a:srgbClr val="4B4B4B"/>
                </a:solidFill>
                <a:latin typeface="Arial"/>
                <a:cs typeface="Arial"/>
              </a:rPr>
              <a:t> </a:t>
            </a:r>
            <a:r>
              <a:rPr sz="901" dirty="0">
                <a:solidFill>
                  <a:srgbClr val="4B4B4B"/>
                </a:solidFill>
                <a:latin typeface="Arial"/>
                <a:cs typeface="Arial"/>
              </a:rPr>
              <a:t>and</a:t>
            </a:r>
            <a:endParaRPr sz="901" dirty="0">
              <a:latin typeface="Arial"/>
              <a:cs typeface="Arial"/>
            </a:endParaRPr>
          </a:p>
          <a:p>
            <a:pPr marL="76198" marR="38576" indent="-31908" algn="ctr">
              <a:lnSpc>
                <a:spcPts val="1050"/>
              </a:lnSpc>
              <a:spcBef>
                <a:spcPts val="75"/>
              </a:spcBef>
            </a:pPr>
            <a:r>
              <a:rPr sz="901" dirty="0">
                <a:solidFill>
                  <a:srgbClr val="4B4B4B"/>
                </a:solidFill>
                <a:latin typeface="Arial"/>
                <a:cs typeface="Arial"/>
              </a:rPr>
              <a:t>statistical  algorithms</a:t>
            </a:r>
            <a:endParaRPr sz="901" dirty="0">
              <a:latin typeface="Arial"/>
              <a:cs typeface="Arial"/>
            </a:endParaRPr>
          </a:p>
        </p:txBody>
      </p:sp>
      <p:sp>
        <p:nvSpPr>
          <p:cNvPr id="23" name="object 23"/>
          <p:cNvSpPr txBox="1"/>
          <p:nvPr/>
        </p:nvSpPr>
        <p:spPr>
          <a:xfrm>
            <a:off x="5401317" y="1949740"/>
            <a:ext cx="578168" cy="554511"/>
          </a:xfrm>
          <a:prstGeom prst="rect">
            <a:avLst/>
          </a:prstGeom>
        </p:spPr>
        <p:txBody>
          <a:bodyPr vert="horz" wrap="square" lIns="0" tIns="0" rIns="0" bIns="0" rtlCol="0">
            <a:spAutoFit/>
          </a:bodyPr>
          <a:lstStyle/>
          <a:p>
            <a:pPr marL="9525" marR="3810" indent="-6667" algn="ctr">
              <a:lnSpc>
                <a:spcPct val="99500"/>
              </a:lnSpc>
            </a:pPr>
            <a:r>
              <a:rPr sz="901" dirty="0">
                <a:solidFill>
                  <a:srgbClr val="4B4B4B"/>
                </a:solidFill>
                <a:latin typeface="Arial"/>
                <a:cs typeface="Arial"/>
              </a:rPr>
              <a:t>distributed  graph  processing  framework</a:t>
            </a:r>
            <a:endParaRPr sz="901">
              <a:latin typeface="Arial"/>
              <a:cs typeface="Arial"/>
            </a:endParaRPr>
          </a:p>
        </p:txBody>
      </p:sp>
      <p:sp>
        <p:nvSpPr>
          <p:cNvPr id="24" name="object 24"/>
          <p:cNvSpPr/>
          <p:nvPr/>
        </p:nvSpPr>
        <p:spPr>
          <a:xfrm>
            <a:off x="5603815" y="2521875"/>
            <a:ext cx="221326" cy="277437"/>
          </a:xfrm>
          <a:prstGeom prst="rect">
            <a:avLst/>
          </a:prstGeom>
          <a:blipFill>
            <a:blip r:embed="rId13" cstate="print"/>
            <a:stretch>
              <a:fillRect/>
            </a:stretch>
          </a:blipFill>
        </p:spPr>
        <p:txBody>
          <a:bodyPr wrap="square" lIns="0" tIns="0" rIns="0" bIns="0" rtlCol="0"/>
          <a:lstStyle/>
          <a:p>
            <a:endParaRPr sz="1349"/>
          </a:p>
        </p:txBody>
      </p:sp>
      <p:sp>
        <p:nvSpPr>
          <p:cNvPr id="25" name="object 25"/>
          <p:cNvSpPr/>
          <p:nvPr/>
        </p:nvSpPr>
        <p:spPr>
          <a:xfrm>
            <a:off x="5715000"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6" name="object 26"/>
          <p:cNvSpPr/>
          <p:nvPr/>
        </p:nvSpPr>
        <p:spPr>
          <a:xfrm>
            <a:off x="5670786"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27" name="object 27"/>
          <p:cNvSpPr/>
          <p:nvPr/>
        </p:nvSpPr>
        <p:spPr>
          <a:xfrm>
            <a:off x="4665518" y="2521875"/>
            <a:ext cx="218209" cy="277437"/>
          </a:xfrm>
          <a:prstGeom prst="rect">
            <a:avLst/>
          </a:prstGeom>
          <a:blipFill>
            <a:blip r:embed="rId14" cstate="print"/>
            <a:stretch>
              <a:fillRect/>
            </a:stretch>
          </a:blipFill>
        </p:spPr>
        <p:txBody>
          <a:bodyPr wrap="square" lIns="0" tIns="0" rIns="0" bIns="0" rtlCol="0"/>
          <a:lstStyle/>
          <a:p>
            <a:endParaRPr sz="1349"/>
          </a:p>
        </p:txBody>
      </p:sp>
      <p:sp>
        <p:nvSpPr>
          <p:cNvPr id="28" name="object 28"/>
          <p:cNvSpPr/>
          <p:nvPr/>
        </p:nvSpPr>
        <p:spPr>
          <a:xfrm>
            <a:off x="4774407"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9" name="object 29"/>
          <p:cNvSpPr/>
          <p:nvPr/>
        </p:nvSpPr>
        <p:spPr>
          <a:xfrm>
            <a:off x="473019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0" name="object 30"/>
          <p:cNvSpPr/>
          <p:nvPr/>
        </p:nvSpPr>
        <p:spPr>
          <a:xfrm>
            <a:off x="3711638" y="2521875"/>
            <a:ext cx="218209" cy="277437"/>
          </a:xfrm>
          <a:prstGeom prst="rect">
            <a:avLst/>
          </a:prstGeom>
          <a:blipFill>
            <a:blip r:embed="rId15" cstate="print"/>
            <a:stretch>
              <a:fillRect/>
            </a:stretch>
          </a:blipFill>
        </p:spPr>
        <p:txBody>
          <a:bodyPr wrap="square" lIns="0" tIns="0" rIns="0" bIns="0" rtlCol="0"/>
          <a:lstStyle/>
          <a:p>
            <a:endParaRPr sz="1349"/>
          </a:p>
        </p:txBody>
      </p:sp>
      <p:sp>
        <p:nvSpPr>
          <p:cNvPr id="31" name="object 31"/>
          <p:cNvSpPr/>
          <p:nvPr/>
        </p:nvSpPr>
        <p:spPr>
          <a:xfrm>
            <a:off x="3820715"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2" name="object 32"/>
          <p:cNvSpPr/>
          <p:nvPr/>
        </p:nvSpPr>
        <p:spPr>
          <a:xfrm>
            <a:off x="377650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3" name="object 33"/>
          <p:cNvSpPr/>
          <p:nvPr/>
        </p:nvSpPr>
        <p:spPr>
          <a:xfrm>
            <a:off x="2788922" y="2521875"/>
            <a:ext cx="218209" cy="277437"/>
          </a:xfrm>
          <a:prstGeom prst="rect">
            <a:avLst/>
          </a:prstGeom>
          <a:blipFill>
            <a:blip r:embed="rId16" cstate="print"/>
            <a:stretch>
              <a:fillRect/>
            </a:stretch>
          </a:blipFill>
        </p:spPr>
        <p:txBody>
          <a:bodyPr wrap="square" lIns="0" tIns="0" rIns="0" bIns="0" rtlCol="0"/>
          <a:lstStyle/>
          <a:p>
            <a:endParaRPr sz="1349"/>
          </a:p>
        </p:txBody>
      </p:sp>
      <p:sp>
        <p:nvSpPr>
          <p:cNvPr id="34" name="object 34"/>
          <p:cNvSpPr/>
          <p:nvPr/>
        </p:nvSpPr>
        <p:spPr>
          <a:xfrm>
            <a:off x="2897981"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5" name="object 35"/>
          <p:cNvSpPr/>
          <p:nvPr/>
        </p:nvSpPr>
        <p:spPr>
          <a:xfrm>
            <a:off x="2853766" y="2616996"/>
            <a:ext cx="88582" cy="87154"/>
          </a:xfrm>
          <a:custGeom>
            <a:avLst/>
            <a:gdLst/>
            <a:ahLst/>
            <a:cxnLst/>
            <a:rect l="l" t="t" r="r" b="b"/>
            <a:pathLst>
              <a:path w="118110" h="116205">
                <a:moveTo>
                  <a:pt x="58953" y="0"/>
                </a:moveTo>
                <a:lnTo>
                  <a:pt x="0" y="101066"/>
                </a:lnTo>
                <a:lnTo>
                  <a:pt x="2044" y="108838"/>
                </a:lnTo>
                <a:lnTo>
                  <a:pt x="14160" y="115912"/>
                </a:lnTo>
                <a:lnTo>
                  <a:pt x="21945"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6" name="object 36"/>
          <p:cNvSpPr/>
          <p:nvPr/>
        </p:nvSpPr>
        <p:spPr>
          <a:xfrm>
            <a:off x="2056363" y="3612921"/>
            <a:ext cx="374072" cy="218209"/>
          </a:xfrm>
          <a:prstGeom prst="rect">
            <a:avLst/>
          </a:prstGeom>
          <a:blipFill>
            <a:blip r:embed="rId17" cstate="print"/>
            <a:stretch>
              <a:fillRect/>
            </a:stretch>
          </a:blipFill>
        </p:spPr>
        <p:txBody>
          <a:bodyPr wrap="square" lIns="0" tIns="0" rIns="0" bIns="0" rtlCol="0"/>
          <a:lstStyle/>
          <a:p>
            <a:endParaRPr sz="1349"/>
          </a:p>
        </p:txBody>
      </p:sp>
      <p:sp>
        <p:nvSpPr>
          <p:cNvPr id="37" name="object 37"/>
          <p:cNvSpPr/>
          <p:nvPr/>
        </p:nvSpPr>
        <p:spPr>
          <a:xfrm>
            <a:off x="2232405" y="3662202"/>
            <a:ext cx="87154" cy="88582"/>
          </a:xfrm>
          <a:custGeom>
            <a:avLst/>
            <a:gdLst/>
            <a:ahLst/>
            <a:cxnLst/>
            <a:rect l="l" t="t" r="r" b="b"/>
            <a:pathLst>
              <a:path w="116205" h="118110">
                <a:moveTo>
                  <a:pt x="14846" y="0"/>
                </a:moveTo>
                <a:lnTo>
                  <a:pt x="7073" y="2044"/>
                </a:lnTo>
                <a:lnTo>
                  <a:pt x="0" y="14160"/>
                </a:lnTo>
                <a:lnTo>
                  <a:pt x="2057" y="21945"/>
                </a:lnTo>
                <a:lnTo>
                  <a:pt x="65506" y="58953"/>
                </a:lnTo>
                <a:lnTo>
                  <a:pt x="2057" y="95973"/>
                </a:lnTo>
                <a:lnTo>
                  <a:pt x="0" y="103746"/>
                </a:lnTo>
                <a:lnTo>
                  <a:pt x="7073" y="115862"/>
                </a:lnTo>
                <a:lnTo>
                  <a:pt x="14846" y="117906"/>
                </a:lnTo>
                <a:lnTo>
                  <a:pt x="115912" y="58953"/>
                </a:lnTo>
                <a:lnTo>
                  <a:pt x="14846" y="0"/>
                </a:lnTo>
                <a:close/>
              </a:path>
            </a:pathLst>
          </a:custGeom>
          <a:solidFill>
            <a:srgbClr val="009CE1"/>
          </a:solidFill>
        </p:spPr>
        <p:txBody>
          <a:bodyPr wrap="square" lIns="0" tIns="0" rIns="0" bIns="0" rtlCol="0"/>
          <a:lstStyle/>
          <a:p>
            <a:endParaRPr sz="1349"/>
          </a:p>
        </p:txBody>
      </p:sp>
      <p:sp>
        <p:nvSpPr>
          <p:cNvPr id="38" name="object 38"/>
          <p:cNvSpPr txBox="1"/>
          <p:nvPr/>
        </p:nvSpPr>
        <p:spPr>
          <a:xfrm>
            <a:off x="6954439" y="4426926"/>
            <a:ext cx="972502" cy="724397"/>
          </a:xfrm>
          <a:prstGeom prst="rect">
            <a:avLst/>
          </a:prstGeom>
        </p:spPr>
        <p:txBody>
          <a:bodyPr vert="horz" wrap="square" lIns="0" tIns="6191" rIns="0" bIns="0" rtlCol="0">
            <a:spAutoFit/>
          </a:bodyPr>
          <a:lstStyle/>
          <a:p>
            <a:pPr marL="9525" marR="3810" indent="-12382" algn="ctr">
              <a:lnSpc>
                <a:spcPts val="1050"/>
              </a:lnSpc>
              <a:spcBef>
                <a:spcPts val="49"/>
              </a:spcBef>
            </a:pPr>
            <a:r>
              <a:rPr sz="901" dirty="0">
                <a:solidFill>
                  <a:srgbClr val="4B4B4B"/>
                </a:solidFill>
                <a:latin typeface="Arial"/>
                <a:cs typeface="Arial"/>
              </a:rPr>
              <a:t>large variety of  data sources and  formats can</a:t>
            </a:r>
            <a:r>
              <a:rPr sz="901" spc="-75" dirty="0">
                <a:solidFill>
                  <a:srgbClr val="4B4B4B"/>
                </a:solidFill>
                <a:latin typeface="Arial"/>
                <a:cs typeface="Arial"/>
              </a:rPr>
              <a:t> </a:t>
            </a:r>
            <a:r>
              <a:rPr sz="901" dirty="0">
                <a:solidFill>
                  <a:srgbClr val="4B4B4B"/>
                </a:solidFill>
                <a:latin typeface="Arial"/>
                <a:cs typeface="Arial"/>
              </a:rPr>
              <a:t>be</a:t>
            </a:r>
            <a:endParaRPr sz="901">
              <a:latin typeface="Arial"/>
              <a:cs typeface="Arial"/>
            </a:endParaRPr>
          </a:p>
          <a:p>
            <a:pPr marL="9525" marR="3810" algn="ctr">
              <a:lnSpc>
                <a:spcPts val="1050"/>
              </a:lnSpc>
              <a:spcBef>
                <a:spcPts val="75"/>
              </a:spcBef>
            </a:pPr>
            <a:r>
              <a:rPr sz="901" dirty="0">
                <a:solidFill>
                  <a:srgbClr val="4B4B4B"/>
                </a:solidFill>
                <a:latin typeface="Arial"/>
                <a:cs typeface="Arial"/>
              </a:rPr>
              <a:t>supported,</a:t>
            </a:r>
            <a:r>
              <a:rPr sz="901" spc="-37" dirty="0">
                <a:solidFill>
                  <a:srgbClr val="4B4B4B"/>
                </a:solidFill>
                <a:latin typeface="Arial"/>
                <a:cs typeface="Arial"/>
              </a:rPr>
              <a:t> </a:t>
            </a:r>
            <a:r>
              <a:rPr sz="901" dirty="0">
                <a:solidFill>
                  <a:srgbClr val="4B4B4B"/>
                </a:solidFill>
                <a:latin typeface="Arial"/>
                <a:cs typeface="Arial"/>
              </a:rPr>
              <a:t>both</a:t>
            </a:r>
            <a:r>
              <a:rPr sz="901" spc="-37" dirty="0">
                <a:solidFill>
                  <a:srgbClr val="4B4B4B"/>
                </a:solidFill>
                <a:latin typeface="Arial"/>
                <a:cs typeface="Arial"/>
              </a:rPr>
              <a:t> </a:t>
            </a:r>
            <a:r>
              <a:rPr sz="901" dirty="0">
                <a:solidFill>
                  <a:srgbClr val="4B4B4B"/>
                </a:solidFill>
                <a:latin typeface="Arial"/>
                <a:cs typeface="Arial"/>
              </a:rPr>
              <a:t>on  premise or</a:t>
            </a:r>
            <a:r>
              <a:rPr sz="901" spc="-75" dirty="0">
                <a:solidFill>
                  <a:srgbClr val="4B4B4B"/>
                </a:solidFill>
                <a:latin typeface="Arial"/>
                <a:cs typeface="Arial"/>
              </a:rPr>
              <a:t> </a:t>
            </a:r>
            <a:r>
              <a:rPr sz="901" dirty="0">
                <a:solidFill>
                  <a:srgbClr val="4B4B4B"/>
                </a:solidFill>
                <a:latin typeface="Arial"/>
                <a:cs typeface="Arial"/>
              </a:rPr>
              <a:t>cloud</a:t>
            </a:r>
            <a:endParaRPr sz="901">
              <a:latin typeface="Arial"/>
              <a:cs typeface="Arial"/>
            </a:endParaRPr>
          </a:p>
        </p:txBody>
      </p:sp>
      <p:sp>
        <p:nvSpPr>
          <p:cNvPr id="39" name="object 39"/>
          <p:cNvSpPr/>
          <p:nvPr/>
        </p:nvSpPr>
        <p:spPr>
          <a:xfrm>
            <a:off x="6595109" y="4635386"/>
            <a:ext cx="370955" cy="221326"/>
          </a:xfrm>
          <a:prstGeom prst="rect">
            <a:avLst/>
          </a:prstGeom>
          <a:blipFill>
            <a:blip r:embed="rId18" cstate="print"/>
            <a:stretch>
              <a:fillRect/>
            </a:stretch>
          </a:blipFill>
        </p:spPr>
        <p:txBody>
          <a:bodyPr wrap="square" lIns="0" tIns="0" rIns="0" bIns="0" rtlCol="0"/>
          <a:lstStyle/>
          <a:p>
            <a:endParaRPr sz="1349"/>
          </a:p>
        </p:txBody>
      </p:sp>
      <p:sp>
        <p:nvSpPr>
          <p:cNvPr id="40" name="object 40"/>
          <p:cNvSpPr/>
          <p:nvPr/>
        </p:nvSpPr>
        <p:spPr>
          <a:xfrm>
            <a:off x="6724505" y="4731543"/>
            <a:ext cx="207645" cy="0"/>
          </a:xfrm>
          <a:custGeom>
            <a:avLst/>
            <a:gdLst/>
            <a:ahLst/>
            <a:cxnLst/>
            <a:rect l="l" t="t" r="r" b="b"/>
            <a:pathLst>
              <a:path w="276859">
                <a:moveTo>
                  <a:pt x="276419" y="0"/>
                </a:moveTo>
                <a:lnTo>
                  <a:pt x="0" y="0"/>
                </a:lnTo>
              </a:path>
            </a:pathLst>
          </a:custGeom>
          <a:ln w="25399">
            <a:solidFill>
              <a:srgbClr val="009CE1"/>
            </a:solidFill>
          </a:ln>
        </p:spPr>
        <p:txBody>
          <a:bodyPr wrap="square" lIns="0" tIns="0" rIns="0" bIns="0" rtlCol="0"/>
          <a:lstStyle/>
          <a:p>
            <a:endParaRPr sz="1349"/>
          </a:p>
        </p:txBody>
      </p:sp>
      <p:sp>
        <p:nvSpPr>
          <p:cNvPr id="41" name="object 41"/>
          <p:cNvSpPr/>
          <p:nvPr/>
        </p:nvSpPr>
        <p:spPr>
          <a:xfrm>
            <a:off x="6705602" y="4687330"/>
            <a:ext cx="87154" cy="88582"/>
          </a:xfrm>
          <a:custGeom>
            <a:avLst/>
            <a:gdLst/>
            <a:ahLst/>
            <a:cxnLst/>
            <a:rect l="l" t="t" r="r" b="b"/>
            <a:pathLst>
              <a:path w="116204" h="118110">
                <a:moveTo>
                  <a:pt x="101066" y="0"/>
                </a:moveTo>
                <a:lnTo>
                  <a:pt x="0" y="58953"/>
                </a:lnTo>
                <a:lnTo>
                  <a:pt x="101066" y="117906"/>
                </a:lnTo>
                <a:lnTo>
                  <a:pt x="108839" y="115862"/>
                </a:lnTo>
                <a:lnTo>
                  <a:pt x="115912" y="103746"/>
                </a:lnTo>
                <a:lnTo>
                  <a:pt x="113855" y="95961"/>
                </a:lnTo>
                <a:lnTo>
                  <a:pt x="50406" y="58953"/>
                </a:lnTo>
                <a:lnTo>
                  <a:pt x="113855" y="21932"/>
                </a:lnTo>
                <a:lnTo>
                  <a:pt x="115912" y="14160"/>
                </a:lnTo>
                <a:lnTo>
                  <a:pt x="108839" y="2044"/>
                </a:lnTo>
                <a:lnTo>
                  <a:pt x="101066" y="0"/>
                </a:lnTo>
                <a:close/>
              </a:path>
            </a:pathLst>
          </a:custGeom>
          <a:solidFill>
            <a:srgbClr val="009CE1"/>
          </a:solidFill>
        </p:spPr>
        <p:txBody>
          <a:bodyPr wrap="square" lIns="0" tIns="0" rIns="0" bIns="0" rtlCol="0"/>
          <a:lstStyle/>
          <a:p>
            <a:endParaRPr sz="1349"/>
          </a:p>
        </p:txBody>
      </p:sp>
      <p:sp>
        <p:nvSpPr>
          <p:cNvPr id="42" name="object 42"/>
          <p:cNvSpPr/>
          <p:nvPr/>
        </p:nvSpPr>
        <p:spPr>
          <a:xfrm>
            <a:off x="1452562" y="4507708"/>
            <a:ext cx="336947" cy="338137"/>
          </a:xfrm>
          <a:prstGeom prst="rect">
            <a:avLst/>
          </a:prstGeom>
          <a:blipFill>
            <a:blip r:embed="rId19" cstate="print"/>
            <a:stretch>
              <a:fillRect/>
            </a:stretch>
          </a:blipFill>
        </p:spPr>
        <p:txBody>
          <a:bodyPr wrap="square" lIns="0" tIns="0" rIns="0" bIns="0" rtlCol="0"/>
          <a:lstStyle/>
          <a:p>
            <a:endParaRPr sz="1349"/>
          </a:p>
        </p:txBody>
      </p:sp>
      <p:sp>
        <p:nvSpPr>
          <p:cNvPr id="43" name="object 43"/>
          <p:cNvSpPr txBox="1"/>
          <p:nvPr/>
        </p:nvSpPr>
        <p:spPr>
          <a:xfrm>
            <a:off x="1363267" y="4788694"/>
            <a:ext cx="485298" cy="230832"/>
          </a:xfrm>
          <a:prstGeom prst="rect">
            <a:avLst/>
          </a:prstGeom>
        </p:spPr>
        <p:txBody>
          <a:bodyPr vert="horz" wrap="square" lIns="0" tIns="0" rIns="0" bIns="0" rtlCol="0">
            <a:spAutoFit/>
          </a:bodyPr>
          <a:lstStyle/>
          <a:p>
            <a:pPr marL="84294" marR="3810" indent="-75245"/>
            <a:r>
              <a:rPr sz="750" dirty="0">
                <a:solidFill>
                  <a:srgbClr val="4B4B4B"/>
                </a:solidFill>
                <a:latin typeface="Arial"/>
                <a:cs typeface="Arial"/>
              </a:rPr>
              <a:t>BigInsights  (HDFS)</a:t>
            </a:r>
            <a:endParaRPr sz="750">
              <a:latin typeface="Arial"/>
              <a:cs typeface="Arial"/>
            </a:endParaRPr>
          </a:p>
        </p:txBody>
      </p:sp>
      <p:sp>
        <p:nvSpPr>
          <p:cNvPr id="44" name="object 44"/>
          <p:cNvSpPr/>
          <p:nvPr/>
        </p:nvSpPr>
        <p:spPr>
          <a:xfrm>
            <a:off x="1965723" y="4429127"/>
            <a:ext cx="332183" cy="333374"/>
          </a:xfrm>
          <a:prstGeom prst="rect">
            <a:avLst/>
          </a:prstGeom>
          <a:blipFill>
            <a:blip r:embed="rId20" cstate="print"/>
            <a:stretch>
              <a:fillRect/>
            </a:stretch>
          </a:blipFill>
        </p:spPr>
        <p:txBody>
          <a:bodyPr wrap="square" lIns="0" tIns="0" rIns="0" bIns="0" rtlCol="0"/>
          <a:lstStyle/>
          <a:p>
            <a:endParaRPr sz="1349"/>
          </a:p>
        </p:txBody>
      </p:sp>
      <p:sp>
        <p:nvSpPr>
          <p:cNvPr id="45" name="object 45"/>
          <p:cNvSpPr txBox="1"/>
          <p:nvPr/>
        </p:nvSpPr>
        <p:spPr>
          <a:xfrm>
            <a:off x="1909029" y="4757738"/>
            <a:ext cx="400527"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Cloudant</a:t>
            </a:r>
            <a:endParaRPr sz="750">
              <a:latin typeface="Arial"/>
              <a:cs typeface="Arial"/>
            </a:endParaRPr>
          </a:p>
        </p:txBody>
      </p:sp>
      <p:sp>
        <p:nvSpPr>
          <p:cNvPr id="46" name="object 46"/>
          <p:cNvSpPr/>
          <p:nvPr/>
        </p:nvSpPr>
        <p:spPr>
          <a:xfrm>
            <a:off x="2400301" y="4614865"/>
            <a:ext cx="219075" cy="219075"/>
          </a:xfrm>
          <a:prstGeom prst="rect">
            <a:avLst/>
          </a:prstGeom>
          <a:blipFill>
            <a:blip r:embed="rId21" cstate="print"/>
            <a:stretch>
              <a:fillRect/>
            </a:stretch>
          </a:blipFill>
        </p:spPr>
        <p:txBody>
          <a:bodyPr wrap="square" lIns="0" tIns="0" rIns="0" bIns="0" rtlCol="0"/>
          <a:lstStyle/>
          <a:p>
            <a:endParaRPr sz="1349"/>
          </a:p>
        </p:txBody>
      </p:sp>
      <p:sp>
        <p:nvSpPr>
          <p:cNvPr id="47" name="object 47"/>
          <p:cNvSpPr txBox="1"/>
          <p:nvPr/>
        </p:nvSpPr>
        <p:spPr>
          <a:xfrm>
            <a:off x="2299329" y="4893468"/>
            <a:ext cx="358140"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dashDB</a:t>
            </a:r>
            <a:endParaRPr sz="750">
              <a:latin typeface="Arial"/>
              <a:cs typeface="Arial"/>
            </a:endParaRPr>
          </a:p>
        </p:txBody>
      </p:sp>
      <p:sp>
        <p:nvSpPr>
          <p:cNvPr id="48" name="object 48"/>
          <p:cNvSpPr/>
          <p:nvPr/>
        </p:nvSpPr>
        <p:spPr>
          <a:xfrm>
            <a:off x="2168128" y="5085162"/>
            <a:ext cx="259557" cy="226219"/>
          </a:xfrm>
          <a:prstGeom prst="rect">
            <a:avLst/>
          </a:prstGeom>
          <a:blipFill>
            <a:blip r:embed="rId22" cstate="print"/>
            <a:stretch>
              <a:fillRect/>
            </a:stretch>
          </a:blipFill>
        </p:spPr>
        <p:txBody>
          <a:bodyPr wrap="square" lIns="0" tIns="0" rIns="0" bIns="0" rtlCol="0"/>
          <a:lstStyle/>
          <a:p>
            <a:endParaRPr sz="1349"/>
          </a:p>
        </p:txBody>
      </p:sp>
      <p:sp>
        <p:nvSpPr>
          <p:cNvPr id="49" name="object 49"/>
          <p:cNvSpPr txBox="1"/>
          <p:nvPr/>
        </p:nvSpPr>
        <p:spPr>
          <a:xfrm>
            <a:off x="2128126" y="5343527"/>
            <a:ext cx="352900" cy="230832"/>
          </a:xfrm>
          <a:prstGeom prst="rect">
            <a:avLst/>
          </a:prstGeom>
        </p:spPr>
        <p:txBody>
          <a:bodyPr vert="horz" wrap="square" lIns="0" tIns="0" rIns="0" bIns="0" rtlCol="0">
            <a:spAutoFit/>
          </a:bodyPr>
          <a:lstStyle/>
          <a:p>
            <a:pPr marL="9525" marR="3810" indent="15716"/>
            <a:r>
              <a:rPr sz="750" dirty="0">
                <a:solidFill>
                  <a:srgbClr val="4B4B4B"/>
                </a:solidFill>
                <a:latin typeface="Arial"/>
                <a:cs typeface="Arial"/>
              </a:rPr>
              <a:t>Object  Storage</a:t>
            </a:r>
            <a:endParaRPr sz="750">
              <a:latin typeface="Arial"/>
              <a:cs typeface="Arial"/>
            </a:endParaRPr>
          </a:p>
        </p:txBody>
      </p:sp>
      <p:sp>
        <p:nvSpPr>
          <p:cNvPr id="50" name="object 50"/>
          <p:cNvSpPr/>
          <p:nvPr/>
        </p:nvSpPr>
        <p:spPr>
          <a:xfrm>
            <a:off x="1670447" y="5087540"/>
            <a:ext cx="266700" cy="266700"/>
          </a:xfrm>
          <a:prstGeom prst="rect">
            <a:avLst/>
          </a:prstGeom>
          <a:blipFill>
            <a:blip r:embed="rId23" cstate="print"/>
            <a:stretch>
              <a:fillRect/>
            </a:stretch>
          </a:blipFill>
        </p:spPr>
        <p:txBody>
          <a:bodyPr wrap="square" lIns="0" tIns="0" rIns="0" bIns="0" rtlCol="0"/>
          <a:lstStyle/>
          <a:p>
            <a:endParaRPr sz="1349"/>
          </a:p>
        </p:txBody>
      </p:sp>
      <p:sp>
        <p:nvSpPr>
          <p:cNvPr id="51" name="object 51"/>
          <p:cNvSpPr txBox="1"/>
          <p:nvPr/>
        </p:nvSpPr>
        <p:spPr>
          <a:xfrm>
            <a:off x="1699396" y="5323285"/>
            <a:ext cx="210027" cy="230832"/>
          </a:xfrm>
          <a:prstGeom prst="rect">
            <a:avLst/>
          </a:prstGeom>
        </p:spPr>
        <p:txBody>
          <a:bodyPr vert="horz" wrap="square" lIns="0" tIns="0" rIns="0" bIns="0" rtlCol="0">
            <a:spAutoFit/>
          </a:bodyPr>
          <a:lstStyle/>
          <a:p>
            <a:pPr marL="50005" marR="3810" indent="-40957"/>
            <a:r>
              <a:rPr sz="750" dirty="0">
                <a:solidFill>
                  <a:srgbClr val="4B4B4B"/>
                </a:solidFill>
                <a:latin typeface="Arial"/>
                <a:cs typeface="Arial"/>
              </a:rPr>
              <a:t>SQL  DB</a:t>
            </a:r>
            <a:endParaRPr sz="750">
              <a:latin typeface="Arial"/>
              <a:cs typeface="Arial"/>
            </a:endParaRPr>
          </a:p>
        </p:txBody>
      </p:sp>
      <p:sp>
        <p:nvSpPr>
          <p:cNvPr id="52" name="object 52"/>
          <p:cNvSpPr txBox="1"/>
          <p:nvPr/>
        </p:nvSpPr>
        <p:spPr>
          <a:xfrm>
            <a:off x="7011771" y="5258515"/>
            <a:ext cx="501015" cy="307777"/>
          </a:xfrm>
          <a:prstGeom prst="rect">
            <a:avLst/>
          </a:prstGeom>
        </p:spPr>
        <p:txBody>
          <a:bodyPr vert="horz" wrap="square" lIns="0" tIns="0" rIns="0" bIns="0" rtlCol="0">
            <a:spAutoFit/>
          </a:bodyPr>
          <a:lstStyle/>
          <a:p>
            <a:pPr marL="64768" marR="3810" indent="-55721">
              <a:lnSpc>
                <a:spcPts val="1200"/>
              </a:lnSpc>
            </a:pPr>
            <a:r>
              <a:rPr sz="1050" b="1" dirty="0">
                <a:solidFill>
                  <a:srgbClr val="4B4B4B"/>
                </a:solidFill>
                <a:latin typeface="Arial"/>
                <a:cs typeface="Arial"/>
              </a:rPr>
              <a:t>…many  others</a:t>
            </a:r>
            <a:endParaRPr sz="1050">
              <a:latin typeface="Arial"/>
              <a:cs typeface="Arial"/>
            </a:endParaRPr>
          </a:p>
        </p:txBody>
      </p:sp>
      <p:sp>
        <p:nvSpPr>
          <p:cNvPr id="53" name="object 53"/>
          <p:cNvSpPr/>
          <p:nvPr/>
        </p:nvSpPr>
        <p:spPr>
          <a:xfrm>
            <a:off x="2419351" y="4121946"/>
            <a:ext cx="4644866" cy="238125"/>
          </a:xfrm>
          <a:custGeom>
            <a:avLst/>
            <a:gdLst/>
            <a:ahLst/>
            <a:cxnLst/>
            <a:rect l="l" t="t" r="r" b="b"/>
            <a:pathLst>
              <a:path w="6193155" h="317500">
                <a:moveTo>
                  <a:pt x="0" y="317499"/>
                </a:moveTo>
                <a:lnTo>
                  <a:pt x="0" y="138042"/>
                </a:lnTo>
                <a:lnTo>
                  <a:pt x="2838378" y="138042"/>
                </a:lnTo>
                <a:lnTo>
                  <a:pt x="3096417" y="0"/>
                </a:lnTo>
                <a:lnTo>
                  <a:pt x="3354447" y="138042"/>
                </a:lnTo>
                <a:lnTo>
                  <a:pt x="6192835" y="138042"/>
                </a:lnTo>
                <a:lnTo>
                  <a:pt x="6192835" y="317499"/>
                </a:lnTo>
              </a:path>
            </a:pathLst>
          </a:custGeom>
          <a:ln w="9524">
            <a:solidFill>
              <a:srgbClr val="CBCBCB"/>
            </a:solidFill>
          </a:ln>
        </p:spPr>
        <p:txBody>
          <a:bodyPr wrap="square" lIns="0" tIns="0" rIns="0" bIns="0" rtlCol="0"/>
          <a:lstStyle/>
          <a:p>
            <a:endParaRPr sz="1349"/>
          </a:p>
        </p:txBody>
      </p:sp>
      <p:sp>
        <p:nvSpPr>
          <p:cNvPr id="54" name="object 54"/>
          <p:cNvSpPr txBox="1"/>
          <p:nvPr/>
        </p:nvSpPr>
        <p:spPr>
          <a:xfrm>
            <a:off x="1666521" y="5656660"/>
            <a:ext cx="77485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IBM</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5" name="object 55"/>
          <p:cNvSpPr/>
          <p:nvPr/>
        </p:nvSpPr>
        <p:spPr>
          <a:xfrm>
            <a:off x="3024187" y="4512471"/>
            <a:ext cx="979885" cy="245269"/>
          </a:xfrm>
          <a:prstGeom prst="rect">
            <a:avLst/>
          </a:prstGeom>
          <a:blipFill>
            <a:blip r:embed="rId24" cstate="print"/>
            <a:stretch>
              <a:fillRect/>
            </a:stretch>
          </a:blipFill>
        </p:spPr>
        <p:txBody>
          <a:bodyPr wrap="square" lIns="0" tIns="0" rIns="0" bIns="0" rtlCol="0"/>
          <a:lstStyle/>
          <a:p>
            <a:endParaRPr sz="1349"/>
          </a:p>
        </p:txBody>
      </p:sp>
      <p:sp>
        <p:nvSpPr>
          <p:cNvPr id="56" name="object 56"/>
          <p:cNvSpPr/>
          <p:nvPr/>
        </p:nvSpPr>
        <p:spPr>
          <a:xfrm>
            <a:off x="2962275" y="4918472"/>
            <a:ext cx="751285" cy="213121"/>
          </a:xfrm>
          <a:prstGeom prst="rect">
            <a:avLst/>
          </a:prstGeom>
          <a:blipFill>
            <a:blip r:embed="rId25" cstate="print"/>
            <a:stretch>
              <a:fillRect/>
            </a:stretch>
          </a:blipFill>
        </p:spPr>
        <p:txBody>
          <a:bodyPr wrap="square" lIns="0" tIns="0" rIns="0" bIns="0" rtlCol="0"/>
          <a:lstStyle/>
          <a:p>
            <a:endParaRPr sz="1349"/>
          </a:p>
        </p:txBody>
      </p:sp>
      <p:sp>
        <p:nvSpPr>
          <p:cNvPr id="57" name="object 57"/>
          <p:cNvSpPr/>
          <p:nvPr/>
        </p:nvSpPr>
        <p:spPr>
          <a:xfrm>
            <a:off x="2962277" y="5128023"/>
            <a:ext cx="847725" cy="215502"/>
          </a:xfrm>
          <a:prstGeom prst="rect">
            <a:avLst/>
          </a:prstGeom>
          <a:blipFill>
            <a:blip r:embed="rId26" cstate="print"/>
            <a:stretch>
              <a:fillRect/>
            </a:stretch>
          </a:blipFill>
        </p:spPr>
        <p:txBody>
          <a:bodyPr wrap="square" lIns="0" tIns="0" rIns="0" bIns="0" rtlCol="0"/>
          <a:lstStyle/>
          <a:p>
            <a:endParaRPr sz="1349"/>
          </a:p>
        </p:txBody>
      </p:sp>
      <p:sp>
        <p:nvSpPr>
          <p:cNvPr id="58" name="object 58"/>
          <p:cNvSpPr txBox="1"/>
          <p:nvPr/>
        </p:nvSpPr>
        <p:spPr>
          <a:xfrm>
            <a:off x="3226417" y="5656660"/>
            <a:ext cx="99726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OTHER</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9" name="object 59"/>
          <p:cNvSpPr txBox="1"/>
          <p:nvPr/>
        </p:nvSpPr>
        <p:spPr>
          <a:xfrm>
            <a:off x="4754651" y="5656660"/>
            <a:ext cx="888682"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CLOUD</a:t>
            </a:r>
            <a:r>
              <a:rPr sz="1050" b="1" spc="-116" dirty="0">
                <a:solidFill>
                  <a:srgbClr val="BFBFBF"/>
                </a:solidFill>
                <a:latin typeface="Arial"/>
                <a:cs typeface="Arial"/>
              </a:rPr>
              <a:t> </a:t>
            </a:r>
            <a:r>
              <a:rPr sz="1050" b="1" dirty="0">
                <a:solidFill>
                  <a:srgbClr val="BFBFBF"/>
                </a:solidFill>
                <a:latin typeface="Arial"/>
                <a:cs typeface="Arial"/>
              </a:rPr>
              <a:t>APPS</a:t>
            </a:r>
            <a:endParaRPr sz="1050">
              <a:latin typeface="Arial"/>
              <a:cs typeface="Arial"/>
            </a:endParaRPr>
          </a:p>
        </p:txBody>
      </p:sp>
      <p:sp>
        <p:nvSpPr>
          <p:cNvPr id="60" name="object 60"/>
          <p:cNvSpPr txBox="1"/>
          <p:nvPr/>
        </p:nvSpPr>
        <p:spPr>
          <a:xfrm>
            <a:off x="5845727" y="5656660"/>
            <a:ext cx="86391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ON-PREMISE</a:t>
            </a:r>
            <a:endParaRPr sz="1050">
              <a:latin typeface="Arial"/>
              <a:cs typeface="Arial"/>
            </a:endParaRPr>
          </a:p>
        </p:txBody>
      </p:sp>
      <p:sp>
        <p:nvSpPr>
          <p:cNvPr id="61" name="object 61"/>
          <p:cNvSpPr/>
          <p:nvPr/>
        </p:nvSpPr>
        <p:spPr>
          <a:xfrm>
            <a:off x="4900615" y="4418411"/>
            <a:ext cx="650079" cy="414336"/>
          </a:xfrm>
          <a:prstGeom prst="rect">
            <a:avLst/>
          </a:prstGeom>
          <a:blipFill>
            <a:blip r:embed="rId27" cstate="print"/>
            <a:stretch>
              <a:fillRect/>
            </a:stretch>
          </a:blipFill>
        </p:spPr>
        <p:txBody>
          <a:bodyPr wrap="square" lIns="0" tIns="0" rIns="0" bIns="0" rtlCol="0"/>
          <a:lstStyle/>
          <a:p>
            <a:endParaRPr sz="1349"/>
          </a:p>
        </p:txBody>
      </p:sp>
      <p:sp>
        <p:nvSpPr>
          <p:cNvPr id="62" name="object 62"/>
          <p:cNvSpPr/>
          <p:nvPr/>
        </p:nvSpPr>
        <p:spPr>
          <a:xfrm>
            <a:off x="5907880" y="4507709"/>
            <a:ext cx="648891" cy="92868"/>
          </a:xfrm>
          <a:prstGeom prst="rect">
            <a:avLst/>
          </a:prstGeom>
          <a:blipFill>
            <a:blip r:embed="rId28" cstate="print"/>
            <a:stretch>
              <a:fillRect/>
            </a:stretch>
          </a:blipFill>
        </p:spPr>
        <p:txBody>
          <a:bodyPr wrap="square" lIns="0" tIns="0" rIns="0" bIns="0" rtlCol="0"/>
          <a:lstStyle/>
          <a:p>
            <a:endParaRPr sz="1349"/>
          </a:p>
        </p:txBody>
      </p:sp>
      <p:sp>
        <p:nvSpPr>
          <p:cNvPr id="63" name="object 63"/>
          <p:cNvSpPr/>
          <p:nvPr/>
        </p:nvSpPr>
        <p:spPr>
          <a:xfrm>
            <a:off x="5823346" y="4726784"/>
            <a:ext cx="386952" cy="191689"/>
          </a:xfrm>
          <a:prstGeom prst="rect">
            <a:avLst/>
          </a:prstGeom>
          <a:blipFill>
            <a:blip r:embed="rId29" cstate="print"/>
            <a:stretch>
              <a:fillRect/>
            </a:stretch>
          </a:blipFill>
        </p:spPr>
        <p:txBody>
          <a:bodyPr wrap="square" lIns="0" tIns="0" rIns="0" bIns="0" rtlCol="0"/>
          <a:lstStyle/>
          <a:p>
            <a:endParaRPr sz="1349"/>
          </a:p>
        </p:txBody>
      </p:sp>
      <p:sp>
        <p:nvSpPr>
          <p:cNvPr id="64" name="object 64"/>
          <p:cNvSpPr/>
          <p:nvPr/>
        </p:nvSpPr>
        <p:spPr>
          <a:xfrm>
            <a:off x="5906690" y="5031583"/>
            <a:ext cx="758427" cy="196452"/>
          </a:xfrm>
          <a:prstGeom prst="rect">
            <a:avLst/>
          </a:prstGeom>
          <a:blipFill>
            <a:blip r:embed="rId30" cstate="print"/>
            <a:stretch>
              <a:fillRect/>
            </a:stretch>
          </a:blipFill>
        </p:spPr>
        <p:txBody>
          <a:bodyPr wrap="square" lIns="0" tIns="0" rIns="0" bIns="0" rtlCol="0"/>
          <a:lstStyle/>
          <a:p>
            <a:endParaRPr sz="1349"/>
          </a:p>
        </p:txBody>
      </p:sp>
      <p:sp>
        <p:nvSpPr>
          <p:cNvPr id="65" name="object 65"/>
          <p:cNvSpPr/>
          <p:nvPr/>
        </p:nvSpPr>
        <p:spPr>
          <a:xfrm>
            <a:off x="4769645" y="4938714"/>
            <a:ext cx="952498" cy="226219"/>
          </a:xfrm>
          <a:prstGeom prst="rect">
            <a:avLst/>
          </a:prstGeom>
          <a:blipFill>
            <a:blip r:embed="rId31" cstate="print"/>
            <a:stretch>
              <a:fillRect/>
            </a:stretch>
          </a:blipFill>
        </p:spPr>
        <p:txBody>
          <a:bodyPr wrap="square" lIns="0" tIns="0" rIns="0" bIns="0" rtlCol="0"/>
          <a:lstStyle/>
          <a:p>
            <a:endParaRPr sz="1349"/>
          </a:p>
        </p:txBody>
      </p:sp>
      <p:sp>
        <p:nvSpPr>
          <p:cNvPr id="66" name="object 66"/>
          <p:cNvSpPr/>
          <p:nvPr/>
        </p:nvSpPr>
        <p:spPr>
          <a:xfrm>
            <a:off x="3815955" y="4752976"/>
            <a:ext cx="732233" cy="225029"/>
          </a:xfrm>
          <a:prstGeom prst="rect">
            <a:avLst/>
          </a:prstGeom>
          <a:blipFill>
            <a:blip r:embed="rId32" cstate="print"/>
            <a:stretch>
              <a:fillRect/>
            </a:stretch>
          </a:blipFill>
        </p:spPr>
        <p:txBody>
          <a:bodyPr wrap="square" lIns="0" tIns="0" rIns="0" bIns="0" rtlCol="0"/>
          <a:lstStyle/>
          <a:p>
            <a:endParaRPr sz="1349"/>
          </a:p>
        </p:txBody>
      </p:sp>
      <p:sp>
        <p:nvSpPr>
          <p:cNvPr id="67" name="object 67"/>
          <p:cNvSpPr/>
          <p:nvPr/>
        </p:nvSpPr>
        <p:spPr>
          <a:xfrm>
            <a:off x="3810003" y="5297091"/>
            <a:ext cx="772715" cy="257176"/>
          </a:xfrm>
          <a:prstGeom prst="rect">
            <a:avLst/>
          </a:prstGeom>
          <a:blipFill>
            <a:blip r:embed="rId33" cstate="print"/>
            <a:stretch>
              <a:fillRect/>
            </a:stretch>
          </a:blipFill>
        </p:spPr>
        <p:txBody>
          <a:bodyPr wrap="square" lIns="0" tIns="0" rIns="0" bIns="0" rtlCol="0"/>
          <a:lstStyle/>
          <a:p>
            <a:endParaRPr sz="1349"/>
          </a:p>
        </p:txBody>
      </p:sp>
      <p:sp>
        <p:nvSpPr>
          <p:cNvPr id="68" name="object 68"/>
          <p:cNvSpPr/>
          <p:nvPr/>
        </p:nvSpPr>
        <p:spPr>
          <a:xfrm>
            <a:off x="3763566" y="5018487"/>
            <a:ext cx="892969" cy="178592"/>
          </a:xfrm>
          <a:prstGeom prst="rect">
            <a:avLst/>
          </a:prstGeom>
          <a:blipFill>
            <a:blip r:embed="rId34" cstate="print"/>
            <a:stretch>
              <a:fillRect/>
            </a:stretch>
          </a:blipFill>
        </p:spPr>
        <p:txBody>
          <a:bodyPr wrap="square" lIns="0" tIns="0" rIns="0" bIns="0" rtlCol="0"/>
          <a:lstStyle/>
          <a:p>
            <a:endParaRPr sz="1349"/>
          </a:p>
        </p:txBody>
      </p:sp>
      <p:sp>
        <p:nvSpPr>
          <p:cNvPr id="69" name="object 69"/>
          <p:cNvSpPr/>
          <p:nvPr/>
        </p:nvSpPr>
        <p:spPr>
          <a:xfrm>
            <a:off x="6155579" y="2758784"/>
            <a:ext cx="925830" cy="766849"/>
          </a:xfrm>
          <a:prstGeom prst="rect">
            <a:avLst/>
          </a:prstGeom>
          <a:blipFill>
            <a:blip r:embed="rId35" cstate="print"/>
            <a:stretch>
              <a:fillRect/>
            </a:stretch>
          </a:blipFill>
        </p:spPr>
        <p:txBody>
          <a:bodyPr wrap="square" lIns="0" tIns="0" rIns="0" bIns="0" rtlCol="0"/>
          <a:lstStyle/>
          <a:p>
            <a:endParaRPr sz="1349"/>
          </a:p>
        </p:txBody>
      </p:sp>
      <p:sp>
        <p:nvSpPr>
          <p:cNvPr id="70" name="object 70"/>
          <p:cNvSpPr/>
          <p:nvPr/>
        </p:nvSpPr>
        <p:spPr>
          <a:xfrm>
            <a:off x="6308324" y="2998814"/>
            <a:ext cx="601632" cy="296140"/>
          </a:xfrm>
          <a:prstGeom prst="rect">
            <a:avLst/>
          </a:prstGeom>
          <a:blipFill>
            <a:blip r:embed="rId36" cstate="print"/>
            <a:stretch>
              <a:fillRect/>
            </a:stretch>
          </a:blipFill>
        </p:spPr>
        <p:txBody>
          <a:bodyPr wrap="square" lIns="0" tIns="0" rIns="0" bIns="0" rtlCol="0"/>
          <a:lstStyle/>
          <a:p>
            <a:endParaRPr sz="1349"/>
          </a:p>
        </p:txBody>
      </p:sp>
      <p:sp>
        <p:nvSpPr>
          <p:cNvPr id="71" name="object 71"/>
          <p:cNvSpPr/>
          <p:nvPr/>
        </p:nvSpPr>
        <p:spPr>
          <a:xfrm>
            <a:off x="6190059" y="2775348"/>
            <a:ext cx="857250" cy="699135"/>
          </a:xfrm>
          <a:custGeom>
            <a:avLst/>
            <a:gdLst/>
            <a:ahLst/>
            <a:cxnLst/>
            <a:rect l="l" t="t" r="r" b="b"/>
            <a:pathLst>
              <a:path w="1143000" h="932179">
                <a:moveTo>
                  <a:pt x="0" y="931861"/>
                </a:moveTo>
                <a:lnTo>
                  <a:pt x="1143000" y="931861"/>
                </a:lnTo>
                <a:lnTo>
                  <a:pt x="1143000" y="0"/>
                </a:lnTo>
                <a:lnTo>
                  <a:pt x="0" y="0"/>
                </a:lnTo>
                <a:lnTo>
                  <a:pt x="0" y="931861"/>
                </a:lnTo>
                <a:close/>
              </a:path>
            </a:pathLst>
          </a:custGeom>
          <a:solidFill>
            <a:srgbClr val="2071B3"/>
          </a:solidFill>
        </p:spPr>
        <p:txBody>
          <a:bodyPr wrap="square" lIns="0" tIns="0" rIns="0" bIns="0" rtlCol="0"/>
          <a:lstStyle/>
          <a:p>
            <a:endParaRPr sz="1349"/>
          </a:p>
        </p:txBody>
      </p:sp>
      <p:sp>
        <p:nvSpPr>
          <p:cNvPr id="72" name="object 72"/>
          <p:cNvSpPr txBox="1"/>
          <p:nvPr/>
        </p:nvSpPr>
        <p:spPr>
          <a:xfrm>
            <a:off x="6190059" y="2775348"/>
            <a:ext cx="857250" cy="456439"/>
          </a:xfrm>
          <a:prstGeom prst="rect">
            <a:avLst/>
          </a:prstGeom>
        </p:spPr>
        <p:txBody>
          <a:bodyPr vert="horz" wrap="square" lIns="0" tIns="476" rIns="0" bIns="0" rtlCol="0">
            <a:spAutoFit/>
          </a:bodyPr>
          <a:lstStyle/>
          <a:p>
            <a:pPr>
              <a:spcBef>
                <a:spcPts val="4"/>
              </a:spcBef>
            </a:pPr>
            <a:endParaRPr sz="1763">
              <a:latin typeface="Times New Roman"/>
              <a:cs typeface="Times New Roman"/>
            </a:endParaRPr>
          </a:p>
          <a:p>
            <a:pPr marL="176685"/>
            <a:r>
              <a:rPr sz="1200" dirty="0">
                <a:solidFill>
                  <a:srgbClr val="FFFFFF"/>
                </a:solidFill>
                <a:latin typeface="Arial"/>
                <a:cs typeface="Arial"/>
              </a:rPr>
              <a:t>SparkR</a:t>
            </a:r>
            <a:endParaRPr sz="1200">
              <a:latin typeface="Arial"/>
              <a:cs typeface="Arial"/>
            </a:endParaRPr>
          </a:p>
        </p:txBody>
      </p:sp>
      <p:sp>
        <p:nvSpPr>
          <p:cNvPr id="73" name="object 73"/>
          <p:cNvSpPr/>
          <p:nvPr/>
        </p:nvSpPr>
        <p:spPr>
          <a:xfrm>
            <a:off x="6501593" y="2540577"/>
            <a:ext cx="221326" cy="283671"/>
          </a:xfrm>
          <a:prstGeom prst="rect">
            <a:avLst/>
          </a:prstGeom>
          <a:blipFill>
            <a:blip r:embed="rId37" cstate="print"/>
            <a:stretch>
              <a:fillRect/>
            </a:stretch>
          </a:blipFill>
        </p:spPr>
        <p:txBody>
          <a:bodyPr wrap="square" lIns="0" tIns="0" rIns="0" bIns="0" rtlCol="0"/>
          <a:lstStyle/>
          <a:p>
            <a:endParaRPr sz="1349"/>
          </a:p>
        </p:txBody>
      </p:sp>
      <p:sp>
        <p:nvSpPr>
          <p:cNvPr id="74" name="object 74"/>
          <p:cNvSpPr/>
          <p:nvPr/>
        </p:nvSpPr>
        <p:spPr>
          <a:xfrm>
            <a:off x="6612502" y="2653734"/>
            <a:ext cx="6191" cy="121920"/>
          </a:xfrm>
          <a:custGeom>
            <a:avLst/>
            <a:gdLst/>
            <a:ahLst/>
            <a:cxnLst/>
            <a:rect l="l" t="t" r="r" b="b"/>
            <a:pathLst>
              <a:path w="8254" h="162560">
                <a:moveTo>
                  <a:pt x="8245" y="162151"/>
                </a:moveTo>
                <a:lnTo>
                  <a:pt x="0" y="0"/>
                </a:lnTo>
              </a:path>
            </a:pathLst>
          </a:custGeom>
          <a:ln w="25399">
            <a:solidFill>
              <a:srgbClr val="009CE1"/>
            </a:solidFill>
          </a:ln>
        </p:spPr>
        <p:txBody>
          <a:bodyPr wrap="square" lIns="0" tIns="0" rIns="0" bIns="0" rtlCol="0"/>
          <a:lstStyle/>
          <a:p>
            <a:endParaRPr sz="1349"/>
          </a:p>
        </p:txBody>
      </p:sp>
      <p:sp>
        <p:nvSpPr>
          <p:cNvPr id="75" name="object 75"/>
          <p:cNvSpPr/>
          <p:nvPr/>
        </p:nvSpPr>
        <p:spPr>
          <a:xfrm>
            <a:off x="6571232" y="2634855"/>
            <a:ext cx="88582" cy="88582"/>
          </a:xfrm>
          <a:custGeom>
            <a:avLst/>
            <a:gdLst/>
            <a:ahLst/>
            <a:cxnLst/>
            <a:rect l="l" t="t" r="r" b="b"/>
            <a:pathLst>
              <a:path w="118109" h="118110">
                <a:moveTo>
                  <a:pt x="53746" y="0"/>
                </a:moveTo>
                <a:lnTo>
                  <a:pt x="0" y="103924"/>
                </a:lnTo>
                <a:lnTo>
                  <a:pt x="2438" y="111594"/>
                </a:lnTo>
                <a:lnTo>
                  <a:pt x="14897" y="118033"/>
                </a:lnTo>
                <a:lnTo>
                  <a:pt x="22555" y="115595"/>
                </a:lnTo>
                <a:lnTo>
                  <a:pt x="56299" y="50342"/>
                </a:lnTo>
                <a:lnTo>
                  <a:pt x="86646" y="50342"/>
                </a:lnTo>
                <a:lnTo>
                  <a:pt x="53746" y="0"/>
                </a:lnTo>
                <a:close/>
              </a:path>
              <a:path w="118109" h="118110">
                <a:moveTo>
                  <a:pt x="86646" y="50342"/>
                </a:moveTo>
                <a:lnTo>
                  <a:pt x="56299" y="50342"/>
                </a:lnTo>
                <a:lnTo>
                  <a:pt x="96494" y="111836"/>
                </a:lnTo>
                <a:lnTo>
                  <a:pt x="104368" y="113487"/>
                </a:lnTo>
                <a:lnTo>
                  <a:pt x="116103" y="105816"/>
                </a:lnTo>
                <a:lnTo>
                  <a:pt x="117754" y="97942"/>
                </a:lnTo>
                <a:lnTo>
                  <a:pt x="86646" y="50342"/>
                </a:lnTo>
                <a:close/>
              </a:path>
            </a:pathLst>
          </a:custGeom>
          <a:solidFill>
            <a:srgbClr val="009CE1"/>
          </a:solidFill>
        </p:spPr>
        <p:txBody>
          <a:bodyPr wrap="square" lIns="0" tIns="0" rIns="0" bIns="0" rtlCol="0"/>
          <a:lstStyle/>
          <a:p>
            <a:endParaRPr sz="1349"/>
          </a:p>
        </p:txBody>
      </p:sp>
      <p:sp>
        <p:nvSpPr>
          <p:cNvPr id="76" name="object 76"/>
          <p:cNvSpPr txBox="1"/>
          <p:nvPr/>
        </p:nvSpPr>
        <p:spPr>
          <a:xfrm>
            <a:off x="6156529" y="1946964"/>
            <a:ext cx="788194" cy="594971"/>
          </a:xfrm>
          <a:prstGeom prst="rect">
            <a:avLst/>
          </a:prstGeom>
        </p:spPr>
        <p:txBody>
          <a:bodyPr vert="horz" wrap="square" lIns="0" tIns="10478" rIns="0" bIns="0" rtlCol="0">
            <a:spAutoFit/>
          </a:bodyPr>
          <a:lstStyle/>
          <a:p>
            <a:pPr algn="ctr">
              <a:spcBef>
                <a:spcPts val="82"/>
              </a:spcBef>
            </a:pPr>
            <a:r>
              <a:rPr sz="901" dirty="0">
                <a:solidFill>
                  <a:srgbClr val="4B4B4B"/>
                </a:solidFill>
                <a:latin typeface="Arial"/>
                <a:cs typeface="Arial"/>
              </a:rPr>
              <a:t>Execute</a:t>
            </a:r>
            <a:r>
              <a:rPr sz="901" spc="-75" dirty="0">
                <a:solidFill>
                  <a:srgbClr val="4B4B4B"/>
                </a:solidFill>
                <a:latin typeface="Arial"/>
                <a:cs typeface="Arial"/>
              </a:rPr>
              <a:t> </a:t>
            </a:r>
            <a:r>
              <a:rPr sz="901" dirty="0">
                <a:solidFill>
                  <a:srgbClr val="4B4B4B"/>
                </a:solidFill>
                <a:latin typeface="Arial"/>
                <a:cs typeface="Arial"/>
              </a:rPr>
              <a:t>R</a:t>
            </a:r>
            <a:endParaRPr sz="901">
              <a:latin typeface="Arial"/>
              <a:cs typeface="Arial"/>
            </a:endParaRPr>
          </a:p>
          <a:p>
            <a:pPr marL="9048" marR="3810" algn="ctr">
              <a:lnSpc>
                <a:spcPct val="101099"/>
              </a:lnSpc>
              <a:spcBef>
                <a:spcPts val="172"/>
              </a:spcBef>
            </a:pPr>
            <a:r>
              <a:rPr sz="901" dirty="0">
                <a:solidFill>
                  <a:srgbClr val="4B4B4B"/>
                </a:solidFill>
                <a:latin typeface="Arial"/>
                <a:cs typeface="Arial"/>
              </a:rPr>
              <a:t>Statistical</a:t>
            </a:r>
            <a:r>
              <a:rPr sz="901" spc="-75" dirty="0">
                <a:solidFill>
                  <a:srgbClr val="4B4B4B"/>
                </a:solidFill>
                <a:latin typeface="Arial"/>
                <a:cs typeface="Arial"/>
              </a:rPr>
              <a:t> </a:t>
            </a:r>
            <a:r>
              <a:rPr sz="901" dirty="0">
                <a:solidFill>
                  <a:srgbClr val="4B4B4B"/>
                </a:solidFill>
                <a:latin typeface="Arial"/>
                <a:cs typeface="Arial"/>
              </a:rPr>
              <a:t>code  against Spark  Code</a:t>
            </a:r>
            <a:endParaRPr sz="901">
              <a:latin typeface="Arial"/>
              <a:cs typeface="Arial"/>
            </a:endParaRPr>
          </a:p>
        </p:txBody>
      </p:sp>
    </p:spTree>
    <p:extLst>
      <p:ext uri="{BB962C8B-B14F-4D97-AF65-F5344CB8AC3E}">
        <p14:creationId xmlns:p14="http://schemas.microsoft.com/office/powerpoint/2010/main" val="427482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1" y="1192628"/>
            <a:ext cx="7781424" cy="369332"/>
          </a:xfrm>
          <a:prstGeom prst="rect">
            <a:avLst/>
          </a:prstGeom>
        </p:spPr>
        <p:txBody>
          <a:bodyPr vert="horz" wrap="square" lIns="0" tIns="0" rIns="0" bIns="0" numCol="1" rtlCol="0" anchor="ctr" anchorCtr="0" compatLnSpc="1">
            <a:prstTxWarp prst="textNoShape">
              <a:avLst/>
            </a:prstTxWarp>
            <a:spAutoFit/>
          </a:bodyPr>
          <a:lstStyle/>
          <a:p>
            <a:pPr marL="9525"/>
            <a:r>
              <a:rPr dirty="0"/>
              <a:t>Libraries</a:t>
            </a:r>
            <a:r>
              <a:rPr spc="-82" dirty="0"/>
              <a:t> </a:t>
            </a:r>
            <a:r>
              <a:rPr dirty="0" smtClean="0"/>
              <a:t>Usage</a:t>
            </a:r>
            <a:endParaRPr sz="1912" baseline="26143" dirty="0"/>
          </a:p>
        </p:txBody>
      </p:sp>
      <p:sp>
        <p:nvSpPr>
          <p:cNvPr id="4" name="object 4"/>
          <p:cNvSpPr txBox="1"/>
          <p:nvPr/>
        </p:nvSpPr>
        <p:spPr>
          <a:xfrm>
            <a:off x="1326357" y="1819275"/>
            <a:ext cx="1709737" cy="230832"/>
          </a:xfrm>
          <a:prstGeom prst="rect">
            <a:avLst/>
          </a:prstGeom>
        </p:spPr>
        <p:txBody>
          <a:bodyPr vert="horz" wrap="square" lIns="0" tIns="0" rIns="0" bIns="0" rtlCol="0">
            <a:spAutoFit/>
          </a:bodyPr>
          <a:lstStyle/>
          <a:p>
            <a:pPr marL="9525"/>
            <a:r>
              <a:rPr sz="1500" b="1" dirty="0" smtClean="0">
                <a:solidFill>
                  <a:prstClr val="black"/>
                </a:solidFill>
                <a:latin typeface="Arial"/>
                <a:cs typeface="Arial"/>
              </a:rPr>
              <a:t>SparkSQL </a:t>
            </a:r>
            <a:r>
              <a:rPr sz="1500" b="1" dirty="0">
                <a:solidFill>
                  <a:prstClr val="black"/>
                </a:solidFill>
                <a:latin typeface="Arial"/>
                <a:cs typeface="Arial"/>
              </a:rPr>
              <a:t>−</a:t>
            </a:r>
            <a:r>
              <a:rPr sz="1500" b="1" spc="49" dirty="0">
                <a:solidFill>
                  <a:prstClr val="black"/>
                </a:solidFill>
                <a:latin typeface="Arial"/>
                <a:cs typeface="Arial"/>
              </a:rPr>
              <a:t> </a:t>
            </a:r>
            <a:r>
              <a:rPr sz="1500" b="1" spc="-4" dirty="0">
                <a:solidFill>
                  <a:prstClr val="black"/>
                </a:solidFill>
                <a:latin typeface="Arial"/>
                <a:cs typeface="Arial"/>
              </a:rPr>
              <a:t>69%</a:t>
            </a:r>
            <a:endParaRPr sz="1500" dirty="0">
              <a:solidFill>
                <a:prstClr val="black"/>
              </a:solidFill>
              <a:latin typeface="Arial"/>
              <a:cs typeface="Arial"/>
            </a:endParaRPr>
          </a:p>
        </p:txBody>
      </p:sp>
      <p:sp>
        <p:nvSpPr>
          <p:cNvPr id="5" name="object 5"/>
          <p:cNvSpPr txBox="1"/>
          <p:nvPr/>
        </p:nvSpPr>
        <p:spPr>
          <a:xfrm>
            <a:off x="1326357" y="2276476"/>
            <a:ext cx="1879283" cy="230832"/>
          </a:xfrm>
          <a:prstGeom prst="rect">
            <a:avLst/>
          </a:prstGeom>
        </p:spPr>
        <p:txBody>
          <a:bodyPr vert="horz" wrap="square" lIns="0" tIns="0" rIns="0" bIns="0" rtlCol="0">
            <a:spAutoFit/>
          </a:bodyPr>
          <a:lstStyle/>
          <a:p>
            <a:pPr marL="9525"/>
            <a:r>
              <a:rPr sz="1500" b="1" dirty="0" smtClean="0">
                <a:solidFill>
                  <a:prstClr val="black"/>
                </a:solidFill>
                <a:latin typeface="Arial"/>
                <a:cs typeface="Arial"/>
              </a:rPr>
              <a:t>DataFrames </a:t>
            </a:r>
            <a:r>
              <a:rPr sz="1500" b="1" dirty="0">
                <a:solidFill>
                  <a:prstClr val="black"/>
                </a:solidFill>
                <a:latin typeface="Arial"/>
                <a:cs typeface="Arial"/>
              </a:rPr>
              <a:t>−</a:t>
            </a:r>
            <a:r>
              <a:rPr sz="1500" b="1" spc="52" dirty="0">
                <a:solidFill>
                  <a:prstClr val="black"/>
                </a:solidFill>
                <a:latin typeface="Arial"/>
                <a:cs typeface="Arial"/>
              </a:rPr>
              <a:t> </a:t>
            </a:r>
            <a:r>
              <a:rPr sz="1500" b="1" spc="-4" dirty="0">
                <a:solidFill>
                  <a:prstClr val="black"/>
                </a:solidFill>
                <a:latin typeface="Arial"/>
                <a:cs typeface="Arial"/>
              </a:rPr>
              <a:t>62%</a:t>
            </a:r>
            <a:endParaRPr sz="1500" dirty="0">
              <a:solidFill>
                <a:prstClr val="black"/>
              </a:solidFill>
              <a:latin typeface="Arial"/>
              <a:cs typeface="Arial"/>
            </a:endParaRPr>
          </a:p>
        </p:txBody>
      </p:sp>
      <p:sp>
        <p:nvSpPr>
          <p:cNvPr id="6" name="object 6"/>
          <p:cNvSpPr txBox="1"/>
          <p:nvPr/>
        </p:nvSpPr>
        <p:spPr>
          <a:xfrm>
            <a:off x="1326359" y="2733676"/>
            <a:ext cx="2302668" cy="230832"/>
          </a:xfrm>
          <a:prstGeom prst="rect">
            <a:avLst/>
          </a:prstGeom>
        </p:spPr>
        <p:txBody>
          <a:bodyPr vert="horz" wrap="square" lIns="0" tIns="0" rIns="0" bIns="0" rtlCol="0">
            <a:spAutoFit/>
          </a:bodyPr>
          <a:lstStyle/>
          <a:p>
            <a:pPr marL="9525"/>
            <a:r>
              <a:rPr sz="1500" b="1" dirty="0" smtClean="0">
                <a:solidFill>
                  <a:prstClr val="black"/>
                </a:solidFill>
                <a:latin typeface="Arial"/>
                <a:cs typeface="Arial"/>
              </a:rPr>
              <a:t>Spark </a:t>
            </a:r>
            <a:r>
              <a:rPr sz="1500" b="1" dirty="0">
                <a:solidFill>
                  <a:prstClr val="black"/>
                </a:solidFill>
                <a:latin typeface="Arial"/>
                <a:cs typeface="Arial"/>
              </a:rPr>
              <a:t>Streaming −</a:t>
            </a:r>
            <a:r>
              <a:rPr sz="1500" b="1" spc="49"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7" name="object 7"/>
          <p:cNvSpPr txBox="1"/>
          <p:nvPr/>
        </p:nvSpPr>
        <p:spPr>
          <a:xfrm>
            <a:off x="1326357" y="3190876"/>
            <a:ext cx="2026919" cy="230832"/>
          </a:xfrm>
          <a:prstGeom prst="rect">
            <a:avLst/>
          </a:prstGeom>
        </p:spPr>
        <p:txBody>
          <a:bodyPr vert="horz" wrap="square" lIns="0" tIns="0" rIns="0" bIns="0" rtlCol="0">
            <a:spAutoFit/>
          </a:bodyPr>
          <a:lstStyle/>
          <a:p>
            <a:pPr marL="9525"/>
            <a:r>
              <a:rPr sz="1500" b="1" dirty="0" smtClean="0">
                <a:solidFill>
                  <a:prstClr val="black"/>
                </a:solidFill>
                <a:latin typeface="Arial"/>
                <a:cs typeface="Arial"/>
              </a:rPr>
              <a:t>MLlib/GraphX </a:t>
            </a:r>
            <a:r>
              <a:rPr sz="1500" b="1" dirty="0">
                <a:solidFill>
                  <a:prstClr val="black"/>
                </a:solidFill>
                <a:latin typeface="Arial"/>
                <a:cs typeface="Arial"/>
              </a:rPr>
              <a:t>−</a:t>
            </a:r>
            <a:r>
              <a:rPr sz="1500" b="1" spc="52"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8" name="object 8"/>
          <p:cNvSpPr txBox="1"/>
          <p:nvPr/>
        </p:nvSpPr>
        <p:spPr>
          <a:xfrm>
            <a:off x="2614307" y="4695587"/>
            <a:ext cx="4020503" cy="230832"/>
          </a:xfrm>
          <a:prstGeom prst="rect">
            <a:avLst/>
          </a:prstGeom>
        </p:spPr>
        <p:txBody>
          <a:bodyPr vert="horz" wrap="square" lIns="0" tIns="0" rIns="0" bIns="0" rtlCol="0">
            <a:spAutoFit/>
          </a:bodyPr>
          <a:lstStyle/>
          <a:p>
            <a:pPr marL="9525"/>
            <a:r>
              <a:rPr sz="1500" b="1" dirty="0">
                <a:solidFill>
                  <a:srgbClr val="0000FF"/>
                </a:solidFill>
                <a:latin typeface="Arial"/>
                <a:cs typeface="Arial"/>
              </a:rPr>
              <a:t>75% of users use more than one</a:t>
            </a:r>
            <a:r>
              <a:rPr sz="1500" b="1" spc="-79" dirty="0">
                <a:solidFill>
                  <a:srgbClr val="0000FF"/>
                </a:solidFill>
                <a:latin typeface="Arial"/>
                <a:cs typeface="Arial"/>
              </a:rPr>
              <a:t> </a:t>
            </a:r>
            <a:r>
              <a:rPr sz="1500" b="1" dirty="0">
                <a:solidFill>
                  <a:srgbClr val="0000FF"/>
                </a:solidFill>
                <a:latin typeface="Arial"/>
                <a:cs typeface="Arial"/>
              </a:rPr>
              <a:t>component</a:t>
            </a:r>
            <a:endParaRPr sz="1500">
              <a:solidFill>
                <a:prstClr val="black"/>
              </a:solidFill>
              <a:latin typeface="Arial"/>
              <a:cs typeface="Arial"/>
            </a:endParaRPr>
          </a:p>
        </p:txBody>
      </p:sp>
      <p:sp>
        <p:nvSpPr>
          <p:cNvPr id="10" name="object 10"/>
          <p:cNvSpPr/>
          <p:nvPr/>
        </p:nvSpPr>
        <p:spPr>
          <a:xfrm>
            <a:off x="4045183" y="2821130"/>
            <a:ext cx="3899706" cy="757497"/>
          </a:xfrm>
          <a:prstGeom prst="rect">
            <a:avLst/>
          </a:prstGeom>
          <a:blipFill>
            <a:blip r:embed="rId2" cstate="print"/>
            <a:stretch>
              <a:fillRect/>
            </a:stretch>
          </a:blipFill>
        </p:spPr>
        <p:txBody>
          <a:bodyPr wrap="square" lIns="0" tIns="0" rIns="0" bIns="0" rtlCol="0"/>
          <a:lstStyle/>
          <a:p>
            <a:endParaRPr sz="1349">
              <a:solidFill>
                <a:prstClr val="black"/>
              </a:solidFill>
            </a:endParaRPr>
          </a:p>
        </p:txBody>
      </p:sp>
      <p:sp>
        <p:nvSpPr>
          <p:cNvPr id="11" name="object 11"/>
          <p:cNvSpPr/>
          <p:nvPr/>
        </p:nvSpPr>
        <p:spPr>
          <a:xfrm>
            <a:off x="5581994" y="3054924"/>
            <a:ext cx="829194" cy="299258"/>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12" name="object 12"/>
          <p:cNvSpPr/>
          <p:nvPr/>
        </p:nvSpPr>
        <p:spPr>
          <a:xfrm>
            <a:off x="4080272" y="2839643"/>
            <a:ext cx="3829050" cy="687229"/>
          </a:xfrm>
          <a:custGeom>
            <a:avLst/>
            <a:gdLst/>
            <a:ahLst/>
            <a:cxnLst/>
            <a:rect l="l" t="t" r="r" b="b"/>
            <a:pathLst>
              <a:path w="5105400" h="916304">
                <a:moveTo>
                  <a:pt x="0" y="915986"/>
                </a:moveTo>
                <a:lnTo>
                  <a:pt x="5105400" y="915986"/>
                </a:lnTo>
                <a:lnTo>
                  <a:pt x="5105400" y="0"/>
                </a:lnTo>
                <a:lnTo>
                  <a:pt x="0" y="0"/>
                </a:lnTo>
                <a:lnTo>
                  <a:pt x="0" y="915986"/>
                </a:lnTo>
                <a:close/>
              </a:path>
            </a:pathLst>
          </a:custGeom>
          <a:solidFill>
            <a:srgbClr val="F18200"/>
          </a:solidFill>
        </p:spPr>
        <p:txBody>
          <a:bodyPr wrap="square" lIns="0" tIns="0" rIns="0" bIns="0" rtlCol="0"/>
          <a:lstStyle/>
          <a:p>
            <a:endParaRPr sz="1349">
              <a:solidFill>
                <a:prstClr val="black"/>
              </a:solidFill>
            </a:endParaRPr>
          </a:p>
        </p:txBody>
      </p:sp>
      <p:sp>
        <p:nvSpPr>
          <p:cNvPr id="13" name="object 13"/>
          <p:cNvSpPr txBox="1"/>
          <p:nvPr/>
        </p:nvSpPr>
        <p:spPr>
          <a:xfrm>
            <a:off x="5626676" y="3091702"/>
            <a:ext cx="740092" cy="184666"/>
          </a:xfrm>
          <a:prstGeom prst="rect">
            <a:avLst/>
          </a:prstGeom>
        </p:spPr>
        <p:txBody>
          <a:bodyPr vert="horz" wrap="square" lIns="0" tIns="0" rIns="0" bIns="0" rtlCol="0">
            <a:spAutoFit/>
          </a:bodyPr>
          <a:lstStyle/>
          <a:p>
            <a:pPr marL="9525"/>
            <a:r>
              <a:rPr sz="1200" spc="-45" dirty="0">
                <a:solidFill>
                  <a:srgbClr val="FFFFFF"/>
                </a:solidFill>
                <a:latin typeface="Arial"/>
                <a:cs typeface="Arial"/>
              </a:rPr>
              <a:t>Spark</a:t>
            </a:r>
            <a:r>
              <a:rPr sz="1200" spc="-64" dirty="0">
                <a:solidFill>
                  <a:srgbClr val="FFFFFF"/>
                </a:solidFill>
                <a:latin typeface="Arial"/>
                <a:cs typeface="Arial"/>
              </a:rPr>
              <a:t> </a:t>
            </a:r>
            <a:r>
              <a:rPr sz="1200" spc="-45" dirty="0">
                <a:solidFill>
                  <a:srgbClr val="FFFFFF"/>
                </a:solidFill>
                <a:latin typeface="Arial"/>
                <a:cs typeface="Arial"/>
              </a:rPr>
              <a:t>Core</a:t>
            </a:r>
            <a:endParaRPr sz="1200">
              <a:solidFill>
                <a:prstClr val="black"/>
              </a:solidFill>
              <a:latin typeface="Arial"/>
              <a:cs typeface="Arial"/>
            </a:endParaRPr>
          </a:p>
        </p:txBody>
      </p:sp>
      <p:sp>
        <p:nvSpPr>
          <p:cNvPr id="14" name="object 14"/>
          <p:cNvSpPr/>
          <p:nvPr/>
        </p:nvSpPr>
        <p:spPr>
          <a:xfrm>
            <a:off x="4045183" y="1692680"/>
            <a:ext cx="963234" cy="1097279"/>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15" name="object 15"/>
          <p:cNvSpPr/>
          <p:nvPr/>
        </p:nvSpPr>
        <p:spPr>
          <a:xfrm>
            <a:off x="4123116" y="2097921"/>
            <a:ext cx="819842" cy="296140"/>
          </a:xfrm>
          <a:prstGeom prst="rect">
            <a:avLst/>
          </a:prstGeom>
          <a:blipFill>
            <a:blip r:embed="rId5" cstate="print"/>
            <a:stretch>
              <a:fillRect/>
            </a:stretch>
          </a:blipFill>
        </p:spPr>
        <p:txBody>
          <a:bodyPr wrap="square" lIns="0" tIns="0" rIns="0" bIns="0" rtlCol="0"/>
          <a:lstStyle/>
          <a:p>
            <a:endParaRPr sz="1349">
              <a:solidFill>
                <a:prstClr val="black"/>
              </a:solidFill>
            </a:endParaRPr>
          </a:p>
        </p:txBody>
      </p:sp>
      <p:sp>
        <p:nvSpPr>
          <p:cNvPr id="16" name="object 16"/>
          <p:cNvSpPr txBox="1"/>
          <p:nvPr/>
        </p:nvSpPr>
        <p:spPr>
          <a:xfrm>
            <a:off x="4080272" y="1709739"/>
            <a:ext cx="895351" cy="629083"/>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7"/>
              </a:spcBef>
            </a:pPr>
            <a:endParaRPr sz="1688">
              <a:solidFill>
                <a:prstClr val="black"/>
              </a:solidFill>
              <a:latin typeface="Times New Roman"/>
              <a:cs typeface="Times New Roman"/>
            </a:endParaRPr>
          </a:p>
          <a:p>
            <a:pPr marL="100962"/>
            <a:r>
              <a:rPr sz="1200" spc="-45" dirty="0">
                <a:solidFill>
                  <a:srgbClr val="FFFFFF"/>
                </a:solidFill>
                <a:latin typeface="Arial"/>
                <a:cs typeface="Arial"/>
              </a:rPr>
              <a:t>Spark</a:t>
            </a:r>
            <a:r>
              <a:rPr sz="1200" spc="-72" dirty="0">
                <a:solidFill>
                  <a:srgbClr val="FFFFFF"/>
                </a:solidFill>
                <a:latin typeface="Arial"/>
                <a:cs typeface="Arial"/>
              </a:rPr>
              <a:t> </a:t>
            </a:r>
            <a:r>
              <a:rPr sz="1200" spc="-52" dirty="0">
                <a:solidFill>
                  <a:srgbClr val="FFFFFF"/>
                </a:solidFill>
                <a:latin typeface="Arial"/>
                <a:cs typeface="Arial"/>
              </a:rPr>
              <a:t>SQL</a:t>
            </a:r>
            <a:endParaRPr sz="1200">
              <a:solidFill>
                <a:prstClr val="black"/>
              </a:solidFill>
              <a:latin typeface="Arial"/>
              <a:cs typeface="Arial"/>
            </a:endParaRPr>
          </a:p>
        </p:txBody>
      </p:sp>
      <p:sp>
        <p:nvSpPr>
          <p:cNvPr id="17" name="object 17"/>
          <p:cNvSpPr/>
          <p:nvPr/>
        </p:nvSpPr>
        <p:spPr>
          <a:xfrm>
            <a:off x="5020885" y="1692680"/>
            <a:ext cx="966358" cy="1097279"/>
          </a:xfrm>
          <a:prstGeom prst="rect">
            <a:avLst/>
          </a:prstGeom>
          <a:blipFill>
            <a:blip r:embed="rId6" cstate="print"/>
            <a:stretch>
              <a:fillRect/>
            </a:stretch>
          </a:blipFill>
        </p:spPr>
        <p:txBody>
          <a:bodyPr wrap="square" lIns="0" tIns="0" rIns="0" bIns="0" rtlCol="0"/>
          <a:lstStyle/>
          <a:p>
            <a:endParaRPr sz="1349">
              <a:solidFill>
                <a:prstClr val="black"/>
              </a:solidFill>
            </a:endParaRPr>
          </a:p>
        </p:txBody>
      </p:sp>
      <p:sp>
        <p:nvSpPr>
          <p:cNvPr id="18" name="object 18"/>
          <p:cNvSpPr/>
          <p:nvPr/>
        </p:nvSpPr>
        <p:spPr>
          <a:xfrm>
            <a:off x="5126870" y="2004405"/>
            <a:ext cx="745029" cy="480059"/>
          </a:xfrm>
          <a:prstGeom prst="rect">
            <a:avLst/>
          </a:prstGeom>
          <a:blipFill>
            <a:blip r:embed="rId7" cstate="print"/>
            <a:stretch>
              <a:fillRect/>
            </a:stretch>
          </a:blipFill>
        </p:spPr>
        <p:txBody>
          <a:bodyPr wrap="square" lIns="0" tIns="0" rIns="0" bIns="0" rtlCol="0"/>
          <a:lstStyle/>
          <a:p>
            <a:endParaRPr sz="1349">
              <a:solidFill>
                <a:prstClr val="black"/>
              </a:solidFill>
            </a:endParaRPr>
          </a:p>
        </p:txBody>
      </p:sp>
      <p:sp>
        <p:nvSpPr>
          <p:cNvPr id="19" name="object 19"/>
          <p:cNvSpPr txBox="1"/>
          <p:nvPr/>
        </p:nvSpPr>
        <p:spPr>
          <a:xfrm>
            <a:off x="5056584" y="1709738"/>
            <a:ext cx="895351" cy="711157"/>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7"/>
              </a:spcBef>
            </a:pPr>
            <a:endParaRPr sz="1088">
              <a:solidFill>
                <a:prstClr val="black"/>
              </a:solidFill>
              <a:latin typeface="Times New Roman"/>
              <a:cs typeface="Times New Roman"/>
            </a:endParaRPr>
          </a:p>
          <a:p>
            <a:pPr marL="130490" marR="120012" indent="112868">
              <a:lnSpc>
                <a:spcPts val="1424"/>
              </a:lnSpc>
            </a:pPr>
            <a:r>
              <a:rPr sz="1200" spc="-45" dirty="0">
                <a:solidFill>
                  <a:srgbClr val="FFFFFF"/>
                </a:solidFill>
                <a:latin typeface="Arial"/>
                <a:cs typeface="Arial"/>
              </a:rPr>
              <a:t>Spark  </a:t>
            </a:r>
            <a:r>
              <a:rPr sz="1200" spc="-52" dirty="0">
                <a:solidFill>
                  <a:srgbClr val="FFFFFF"/>
                </a:solidFill>
                <a:latin typeface="Arial"/>
                <a:cs typeface="Arial"/>
              </a:rPr>
              <a:t>S</a:t>
            </a:r>
            <a:r>
              <a:rPr sz="1200" spc="-42" dirty="0">
                <a:solidFill>
                  <a:srgbClr val="FFFFFF"/>
                </a:solidFill>
                <a:latin typeface="Arial"/>
                <a:cs typeface="Arial"/>
              </a:rPr>
              <a:t>t</a:t>
            </a:r>
            <a:r>
              <a:rPr sz="1200" spc="-64" dirty="0">
                <a:solidFill>
                  <a:srgbClr val="FFFFFF"/>
                </a:solidFill>
                <a:latin typeface="Arial"/>
                <a:cs typeface="Arial"/>
              </a:rPr>
              <a:t>r</a:t>
            </a:r>
            <a:r>
              <a:rPr sz="1200" spc="-49" dirty="0">
                <a:solidFill>
                  <a:srgbClr val="FFFFFF"/>
                </a:solidFill>
                <a:latin typeface="Arial"/>
                <a:cs typeface="Arial"/>
              </a:rPr>
              <a:t>eaming</a:t>
            </a:r>
            <a:endParaRPr sz="1200">
              <a:solidFill>
                <a:prstClr val="black"/>
              </a:solidFill>
              <a:latin typeface="Arial"/>
              <a:cs typeface="Arial"/>
            </a:endParaRPr>
          </a:p>
        </p:txBody>
      </p:sp>
      <p:sp>
        <p:nvSpPr>
          <p:cNvPr id="20" name="object 20"/>
          <p:cNvSpPr/>
          <p:nvPr/>
        </p:nvSpPr>
        <p:spPr>
          <a:xfrm>
            <a:off x="5999712" y="1692680"/>
            <a:ext cx="963234" cy="1097279"/>
          </a:xfrm>
          <a:prstGeom prst="rect">
            <a:avLst/>
          </a:prstGeom>
          <a:blipFill>
            <a:blip r:embed="rId8" cstate="print"/>
            <a:stretch>
              <a:fillRect/>
            </a:stretch>
          </a:blipFill>
        </p:spPr>
        <p:txBody>
          <a:bodyPr wrap="square" lIns="0" tIns="0" rIns="0" bIns="0" rtlCol="0"/>
          <a:lstStyle/>
          <a:p>
            <a:endParaRPr sz="1349">
              <a:solidFill>
                <a:prstClr val="black"/>
              </a:solidFill>
            </a:endParaRPr>
          </a:p>
        </p:txBody>
      </p:sp>
      <p:sp>
        <p:nvSpPr>
          <p:cNvPr id="21" name="object 21"/>
          <p:cNvSpPr/>
          <p:nvPr/>
        </p:nvSpPr>
        <p:spPr>
          <a:xfrm>
            <a:off x="6037117" y="2032466"/>
            <a:ext cx="888423" cy="420831"/>
          </a:xfrm>
          <a:prstGeom prst="rect">
            <a:avLst/>
          </a:prstGeom>
          <a:blipFill>
            <a:blip r:embed="rId9" cstate="print"/>
            <a:stretch>
              <a:fillRect/>
            </a:stretch>
          </a:blipFill>
        </p:spPr>
        <p:txBody>
          <a:bodyPr wrap="square" lIns="0" tIns="0" rIns="0" bIns="0" rtlCol="0"/>
          <a:lstStyle/>
          <a:p>
            <a:endParaRPr sz="1349">
              <a:solidFill>
                <a:prstClr val="black"/>
              </a:solidFill>
            </a:endParaRPr>
          </a:p>
        </p:txBody>
      </p:sp>
      <p:sp>
        <p:nvSpPr>
          <p:cNvPr id="22" name="object 22"/>
          <p:cNvSpPr txBox="1"/>
          <p:nvPr/>
        </p:nvSpPr>
        <p:spPr>
          <a:xfrm>
            <a:off x="6032897" y="1709739"/>
            <a:ext cx="895351" cy="682944"/>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0"/>
              </a:spcBef>
            </a:pPr>
            <a:endParaRPr sz="1238">
              <a:solidFill>
                <a:prstClr val="black"/>
              </a:solidFill>
              <a:latin typeface="Times New Roman"/>
              <a:cs typeface="Times New Roman"/>
            </a:endParaRPr>
          </a:p>
          <a:p>
            <a:pPr marL="222880">
              <a:lnSpc>
                <a:spcPts val="1433"/>
              </a:lnSpc>
            </a:pPr>
            <a:r>
              <a:rPr sz="1200" spc="-49" dirty="0">
                <a:solidFill>
                  <a:srgbClr val="FFFFFF"/>
                </a:solidFill>
                <a:latin typeface="Arial"/>
                <a:cs typeface="Arial"/>
              </a:rPr>
              <a:t>MLlib</a:t>
            </a:r>
            <a:endParaRPr sz="1200">
              <a:solidFill>
                <a:prstClr val="black"/>
              </a:solidFill>
              <a:latin typeface="Arial"/>
              <a:cs typeface="Arial"/>
            </a:endParaRPr>
          </a:p>
          <a:p>
            <a:pPr marL="64768">
              <a:lnSpc>
                <a:spcPts val="983"/>
              </a:lnSpc>
            </a:pPr>
            <a:r>
              <a:rPr sz="825" spc="-30" dirty="0">
                <a:solidFill>
                  <a:srgbClr val="FFFFFF"/>
                </a:solidFill>
                <a:latin typeface="Arial"/>
                <a:cs typeface="Arial"/>
              </a:rPr>
              <a:t>Machine </a:t>
            </a:r>
            <a:r>
              <a:rPr sz="825" spc="-42" dirty="0">
                <a:solidFill>
                  <a:srgbClr val="FFFFFF"/>
                </a:solidFill>
                <a:latin typeface="Arial"/>
                <a:cs typeface="Arial"/>
              </a:rPr>
              <a:t>Learning</a:t>
            </a:r>
            <a:endParaRPr sz="825">
              <a:solidFill>
                <a:prstClr val="black"/>
              </a:solidFill>
              <a:latin typeface="Arial"/>
              <a:cs typeface="Arial"/>
            </a:endParaRPr>
          </a:p>
        </p:txBody>
      </p:sp>
      <p:sp>
        <p:nvSpPr>
          <p:cNvPr id="23" name="object 23"/>
          <p:cNvSpPr/>
          <p:nvPr/>
        </p:nvSpPr>
        <p:spPr>
          <a:xfrm>
            <a:off x="6975415" y="1692680"/>
            <a:ext cx="963234" cy="1097279"/>
          </a:xfrm>
          <a:prstGeom prst="rect">
            <a:avLst/>
          </a:prstGeom>
          <a:blipFill>
            <a:blip r:embed="rId10" cstate="print"/>
            <a:stretch>
              <a:fillRect/>
            </a:stretch>
          </a:blipFill>
        </p:spPr>
        <p:txBody>
          <a:bodyPr wrap="square" lIns="0" tIns="0" rIns="0" bIns="0" rtlCol="0"/>
          <a:lstStyle/>
          <a:p>
            <a:endParaRPr sz="1349">
              <a:solidFill>
                <a:prstClr val="black"/>
              </a:solidFill>
            </a:endParaRPr>
          </a:p>
        </p:txBody>
      </p:sp>
      <p:sp>
        <p:nvSpPr>
          <p:cNvPr id="24" name="object 24"/>
          <p:cNvSpPr/>
          <p:nvPr/>
        </p:nvSpPr>
        <p:spPr>
          <a:xfrm>
            <a:off x="7137514" y="2032466"/>
            <a:ext cx="601632" cy="420831"/>
          </a:xfrm>
          <a:prstGeom prst="rect">
            <a:avLst/>
          </a:prstGeom>
          <a:blipFill>
            <a:blip r:embed="rId11" cstate="print"/>
            <a:stretch>
              <a:fillRect/>
            </a:stretch>
          </a:blipFill>
        </p:spPr>
        <p:txBody>
          <a:bodyPr wrap="square" lIns="0" tIns="0" rIns="0" bIns="0" rtlCol="0"/>
          <a:lstStyle/>
          <a:p>
            <a:endParaRPr sz="1349">
              <a:solidFill>
                <a:prstClr val="black"/>
              </a:solidFill>
            </a:endParaRPr>
          </a:p>
        </p:txBody>
      </p:sp>
      <p:sp>
        <p:nvSpPr>
          <p:cNvPr id="25" name="object 25"/>
          <p:cNvSpPr/>
          <p:nvPr/>
        </p:nvSpPr>
        <p:spPr>
          <a:xfrm>
            <a:off x="7009209" y="1709738"/>
            <a:ext cx="895351" cy="1028700"/>
          </a:xfrm>
          <a:custGeom>
            <a:avLst/>
            <a:gdLst/>
            <a:ahLst/>
            <a:cxnLst/>
            <a:rect l="l" t="t" r="r" b="b"/>
            <a:pathLst>
              <a:path w="1193800" h="1371600">
                <a:moveTo>
                  <a:pt x="0" y="1371600"/>
                </a:moveTo>
                <a:lnTo>
                  <a:pt x="1193800" y="1371600"/>
                </a:lnTo>
                <a:lnTo>
                  <a:pt x="1193800" y="0"/>
                </a:lnTo>
                <a:lnTo>
                  <a:pt x="0" y="0"/>
                </a:lnTo>
                <a:lnTo>
                  <a:pt x="0" y="1371600"/>
                </a:lnTo>
                <a:close/>
              </a:path>
            </a:pathLst>
          </a:custGeom>
          <a:solidFill>
            <a:srgbClr val="006C9B"/>
          </a:solidFill>
        </p:spPr>
        <p:txBody>
          <a:bodyPr wrap="square" lIns="0" tIns="0" rIns="0" bIns="0" rtlCol="0"/>
          <a:lstStyle/>
          <a:p>
            <a:endParaRPr sz="1349">
              <a:solidFill>
                <a:prstClr val="black"/>
              </a:solidFill>
            </a:endParaRPr>
          </a:p>
        </p:txBody>
      </p:sp>
      <p:sp>
        <p:nvSpPr>
          <p:cNvPr id="26" name="object 26"/>
          <p:cNvSpPr txBox="1"/>
          <p:nvPr/>
        </p:nvSpPr>
        <p:spPr>
          <a:xfrm>
            <a:off x="7190052" y="2069783"/>
            <a:ext cx="496252" cy="307777"/>
          </a:xfrm>
          <a:prstGeom prst="rect">
            <a:avLst/>
          </a:prstGeom>
        </p:spPr>
        <p:txBody>
          <a:bodyPr vert="horz" wrap="square" lIns="0" tIns="0" rIns="0" bIns="0" rtlCol="0">
            <a:spAutoFit/>
          </a:bodyPr>
          <a:lstStyle/>
          <a:p>
            <a:pPr algn="ctr">
              <a:lnSpc>
                <a:spcPts val="1433"/>
              </a:lnSpc>
            </a:pPr>
            <a:r>
              <a:rPr sz="1200" spc="-79" dirty="0">
                <a:solidFill>
                  <a:srgbClr val="FFFFFF"/>
                </a:solidFill>
                <a:latin typeface="Arial"/>
                <a:cs typeface="Arial"/>
              </a:rPr>
              <a:t>G</a:t>
            </a:r>
            <a:r>
              <a:rPr sz="1200" spc="-60" dirty="0">
                <a:solidFill>
                  <a:srgbClr val="FFFFFF"/>
                </a:solidFill>
                <a:latin typeface="Arial"/>
                <a:cs typeface="Arial"/>
              </a:rPr>
              <a:t>r</a:t>
            </a:r>
            <a:r>
              <a:rPr sz="1200" spc="-64" dirty="0">
                <a:solidFill>
                  <a:srgbClr val="FFFFFF"/>
                </a:solidFill>
                <a:latin typeface="Arial"/>
                <a:cs typeface="Arial"/>
              </a:rPr>
              <a:t>aphX</a:t>
            </a:r>
            <a:endParaRPr sz="1200">
              <a:solidFill>
                <a:prstClr val="black"/>
              </a:solidFill>
              <a:latin typeface="Arial"/>
              <a:cs typeface="Arial"/>
            </a:endParaRPr>
          </a:p>
          <a:p>
            <a:pPr marL="41910" algn="ctr">
              <a:lnSpc>
                <a:spcPts val="983"/>
              </a:lnSpc>
            </a:pPr>
            <a:r>
              <a:rPr sz="825" spc="-34" dirty="0">
                <a:solidFill>
                  <a:srgbClr val="FFFFFF"/>
                </a:solidFill>
                <a:latin typeface="Arial"/>
                <a:cs typeface="Arial"/>
              </a:rPr>
              <a:t>Graphing</a:t>
            </a:r>
            <a:endParaRPr sz="825">
              <a:solidFill>
                <a:prstClr val="black"/>
              </a:solidFill>
              <a:latin typeface="Arial"/>
              <a:cs typeface="Arial"/>
            </a:endParaRPr>
          </a:p>
        </p:txBody>
      </p:sp>
    </p:spTree>
    <p:extLst>
      <p:ext uri="{BB962C8B-B14F-4D97-AF65-F5344CB8AC3E}">
        <p14:creationId xmlns:p14="http://schemas.microsoft.com/office/powerpoint/2010/main" val="1991535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7792" y="1079381"/>
            <a:ext cx="8576841" cy="369332"/>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 Programming</a:t>
            </a:r>
            <a:r>
              <a:rPr spc="-15" dirty="0"/>
              <a:t> </a:t>
            </a:r>
            <a:r>
              <a:rPr spc="-4" dirty="0"/>
              <a:t>Languages</a:t>
            </a:r>
          </a:p>
        </p:txBody>
      </p:sp>
      <p:graphicFrame>
        <p:nvGraphicFramePr>
          <p:cNvPr id="11" name="Table 10"/>
          <p:cNvGraphicFramePr>
            <a:graphicFrameLocks noGrp="1"/>
          </p:cNvGraphicFramePr>
          <p:nvPr>
            <p:extLst>
              <p:ext uri="{D42A27DB-BD31-4B8C-83A1-F6EECF244321}">
                <p14:modId xmlns:p14="http://schemas.microsoft.com/office/powerpoint/2010/main" val="2048888212"/>
              </p:ext>
            </p:extLst>
          </p:nvPr>
        </p:nvGraphicFramePr>
        <p:xfrm>
          <a:off x="1429473" y="2372811"/>
          <a:ext cx="6273478" cy="3287209"/>
        </p:xfrm>
        <a:graphic>
          <a:graphicData uri="http://schemas.openxmlformats.org/drawingml/2006/table">
            <a:tbl>
              <a:tblPr firstRow="1" bandRow="1">
                <a:tableStyleId>{5C22544A-7EE6-4342-B048-85BDC9FD1C3A}</a:tableStyleId>
              </a:tblPr>
              <a:tblGrid>
                <a:gridCol w="1693186"/>
                <a:gridCol w="1443552"/>
                <a:gridCol w="1568370"/>
                <a:gridCol w="1568370"/>
              </a:tblGrid>
              <a:tr h="702485">
                <a:tc>
                  <a:txBody>
                    <a:bodyPr/>
                    <a:lstStyle/>
                    <a:p>
                      <a:pPr marL="84455" algn="ctr">
                        <a:lnSpc>
                          <a:spcPct val="100000"/>
                        </a:lnSpc>
                        <a:spcBef>
                          <a:spcPts val="310"/>
                        </a:spcBef>
                      </a:pPr>
                      <a:r>
                        <a:rPr sz="1400" b="1" dirty="0">
                          <a:solidFill>
                            <a:srgbClr val="FFFFFF"/>
                          </a:solidFill>
                          <a:latin typeface="+mj-lt"/>
                          <a:cs typeface="Arial"/>
                        </a:rPr>
                        <a:t>Language</a:t>
                      </a:r>
                      <a:endParaRPr sz="1400" dirty="0">
                        <a:latin typeface="+mj-lt"/>
                        <a:cs typeface="Arial"/>
                      </a:endParaRPr>
                    </a:p>
                  </a:txBody>
                  <a:tcPr marL="0" marR="0" marT="0" marB="0" anchor="ctr"/>
                </a:tc>
                <a:tc>
                  <a:txBody>
                    <a:bodyPr/>
                    <a:lstStyle/>
                    <a:p>
                      <a:pPr marL="5080" algn="ctr">
                        <a:lnSpc>
                          <a:spcPct val="100000"/>
                        </a:lnSpc>
                        <a:spcBef>
                          <a:spcPts val="310"/>
                        </a:spcBef>
                      </a:pPr>
                      <a:r>
                        <a:rPr sz="1400" b="1" spc="-5" dirty="0">
                          <a:solidFill>
                            <a:srgbClr val="FFFFFF"/>
                          </a:solidFill>
                          <a:latin typeface="+mj-lt"/>
                          <a:cs typeface="Arial"/>
                        </a:rPr>
                        <a:t>2014</a:t>
                      </a:r>
                      <a:endParaRPr sz="1400" dirty="0">
                        <a:latin typeface="+mj-lt"/>
                        <a:cs typeface="Arial"/>
                      </a:endParaRPr>
                    </a:p>
                  </a:txBody>
                  <a:tcPr marL="0" marR="0" marT="0" marB="0" anchor="ctr"/>
                </a:tc>
                <a:tc>
                  <a:txBody>
                    <a:bodyPr/>
                    <a:lstStyle/>
                    <a:p>
                      <a:pPr marL="271145" algn="ctr">
                        <a:lnSpc>
                          <a:spcPct val="100000"/>
                        </a:lnSpc>
                        <a:spcBef>
                          <a:spcPts val="310"/>
                        </a:spcBef>
                      </a:pPr>
                      <a:r>
                        <a:rPr sz="1400" b="1" spc="-5" dirty="0">
                          <a:solidFill>
                            <a:srgbClr val="FFFFFF"/>
                          </a:solidFill>
                          <a:latin typeface="+mj-lt"/>
                          <a:cs typeface="Arial"/>
                        </a:rPr>
                        <a:t>2015</a:t>
                      </a:r>
                      <a:endParaRPr sz="1400" dirty="0">
                        <a:latin typeface="+mj-lt"/>
                        <a:cs typeface="Arial"/>
                      </a:endParaRPr>
                    </a:p>
                  </a:txBody>
                  <a:tcPr marL="0" marR="0" marT="0" marB="0" anchor="ctr"/>
                </a:tc>
                <a:tc>
                  <a:txBody>
                    <a:bodyPr/>
                    <a:lstStyle/>
                    <a:p>
                      <a:pPr algn="ctr"/>
                      <a:r>
                        <a:rPr lang="en-US" sz="1400" dirty="0" smtClean="0">
                          <a:latin typeface="+mj-lt"/>
                        </a:rPr>
                        <a:t>2016</a:t>
                      </a:r>
                      <a:endParaRPr lang="en-US" sz="1400" dirty="0">
                        <a:latin typeface="+mj-lt"/>
                      </a:endParaRPr>
                    </a:p>
                  </a:txBody>
                  <a:tcPr marL="68579" marR="68579" marT="34290" marB="34290" anchor="ctr"/>
                </a:tc>
              </a:tr>
              <a:tr h="627413">
                <a:tc>
                  <a:txBody>
                    <a:bodyPr/>
                    <a:lstStyle/>
                    <a:p>
                      <a:pPr marL="84455" algn="ctr">
                        <a:lnSpc>
                          <a:spcPct val="100000"/>
                        </a:lnSpc>
                        <a:spcBef>
                          <a:spcPts val="209"/>
                        </a:spcBef>
                      </a:pPr>
                      <a:r>
                        <a:rPr sz="1400" dirty="0">
                          <a:latin typeface="+mj-lt"/>
                          <a:cs typeface="Arial"/>
                        </a:rPr>
                        <a:t>Scala</a:t>
                      </a:r>
                    </a:p>
                  </a:txBody>
                  <a:tcPr marL="0" marR="0" marT="0" marB="0" anchor="ctr"/>
                </a:tc>
                <a:tc>
                  <a:txBody>
                    <a:bodyPr/>
                    <a:lstStyle/>
                    <a:p>
                      <a:pPr marL="5080" algn="ctr">
                        <a:lnSpc>
                          <a:spcPct val="100000"/>
                        </a:lnSpc>
                        <a:spcBef>
                          <a:spcPts val="209"/>
                        </a:spcBef>
                      </a:pPr>
                      <a:r>
                        <a:rPr sz="1400" spc="-5" dirty="0">
                          <a:latin typeface="+mj-lt"/>
                          <a:cs typeface="Arial"/>
                        </a:rPr>
                        <a:t>84%</a:t>
                      </a:r>
                      <a:endParaRPr sz="1400">
                        <a:latin typeface="+mj-lt"/>
                        <a:cs typeface="Arial"/>
                      </a:endParaRPr>
                    </a:p>
                  </a:txBody>
                  <a:tcPr marL="0" marR="0" marT="0" marB="0" anchor="ctr"/>
                </a:tc>
                <a:tc>
                  <a:txBody>
                    <a:bodyPr/>
                    <a:lstStyle/>
                    <a:p>
                      <a:pPr marL="296545" algn="ctr">
                        <a:lnSpc>
                          <a:spcPct val="100000"/>
                        </a:lnSpc>
                        <a:spcBef>
                          <a:spcPts val="209"/>
                        </a:spcBef>
                      </a:pPr>
                      <a:r>
                        <a:rPr sz="1400" spc="-5" dirty="0">
                          <a:latin typeface="+mj-lt"/>
                          <a:cs typeface="Arial"/>
                        </a:rPr>
                        <a:t>71%</a:t>
                      </a:r>
                      <a:endParaRPr sz="1400" dirty="0">
                        <a:latin typeface="+mj-lt"/>
                        <a:cs typeface="Arial"/>
                      </a:endParaRPr>
                    </a:p>
                  </a:txBody>
                  <a:tcPr marL="0" marR="0" marT="0" marB="0" anchor="ctr"/>
                </a:tc>
                <a:tc>
                  <a:txBody>
                    <a:bodyPr/>
                    <a:lstStyle/>
                    <a:p>
                      <a:pPr algn="ctr"/>
                      <a:r>
                        <a:rPr lang="en-US" sz="1400" dirty="0" smtClean="0">
                          <a:latin typeface="+mj-lt"/>
                        </a:rPr>
                        <a:t>65%</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Java</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31%</a:t>
                      </a:r>
                      <a:endParaRPr sz="1400">
                        <a:latin typeface="+mj-lt"/>
                        <a:cs typeface="Arial"/>
                      </a:endParaRPr>
                    </a:p>
                  </a:txBody>
                  <a:tcPr marL="0" marR="0" marT="0" marB="0" anchor="ctr"/>
                </a:tc>
                <a:tc>
                  <a:txBody>
                    <a:bodyPr/>
                    <a:lstStyle/>
                    <a:p>
                      <a:pPr algn="ctr"/>
                      <a:r>
                        <a:rPr lang="en-US" sz="1400" dirty="0" smtClean="0">
                          <a:latin typeface="+mj-lt"/>
                        </a:rPr>
                        <a:t>29%</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Python</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58%</a:t>
                      </a:r>
                      <a:endParaRPr sz="1400">
                        <a:latin typeface="+mj-lt"/>
                        <a:cs typeface="Arial"/>
                      </a:endParaRPr>
                    </a:p>
                  </a:txBody>
                  <a:tcPr marL="0" marR="0" marT="0" marB="0" anchor="ctr"/>
                </a:tc>
                <a:tc>
                  <a:txBody>
                    <a:bodyPr/>
                    <a:lstStyle/>
                    <a:p>
                      <a:pPr algn="ctr"/>
                      <a:r>
                        <a:rPr lang="en-US" sz="1400" dirty="0" smtClean="0">
                          <a:latin typeface="+mj-lt"/>
                        </a:rPr>
                        <a:t>62%</a:t>
                      </a:r>
                      <a:endParaRPr lang="en-US" sz="1400" dirty="0">
                        <a:latin typeface="+mj-lt"/>
                      </a:endParaRPr>
                    </a:p>
                  </a:txBody>
                  <a:tcPr marL="68579" marR="68579" marT="34290" marB="34290" anchor="ctr"/>
                </a:tc>
              </a:tr>
              <a:tr h="702485">
                <a:tc>
                  <a:txBody>
                    <a:bodyPr/>
                    <a:lstStyle/>
                    <a:p>
                      <a:pPr marL="84455" algn="ctr">
                        <a:lnSpc>
                          <a:spcPct val="100000"/>
                        </a:lnSpc>
                        <a:spcBef>
                          <a:spcPts val="309"/>
                        </a:spcBef>
                      </a:pPr>
                      <a:r>
                        <a:rPr sz="1400" dirty="0">
                          <a:latin typeface="+mj-lt"/>
                          <a:cs typeface="Arial"/>
                        </a:rPr>
                        <a:t>R</a:t>
                      </a:r>
                      <a:endParaRPr sz="1400">
                        <a:latin typeface="+mj-lt"/>
                        <a:cs typeface="Arial"/>
                      </a:endParaRPr>
                    </a:p>
                  </a:txBody>
                  <a:tcPr marL="0" marR="0" marT="0" marB="0" anchor="ctr"/>
                </a:tc>
                <a:tc>
                  <a:txBody>
                    <a:bodyPr/>
                    <a:lstStyle/>
                    <a:p>
                      <a:pPr marL="5080" algn="ctr">
                        <a:lnSpc>
                          <a:spcPct val="100000"/>
                        </a:lnSpc>
                        <a:spcBef>
                          <a:spcPts val="309"/>
                        </a:spcBef>
                      </a:pPr>
                      <a:r>
                        <a:rPr sz="1400" dirty="0">
                          <a:latin typeface="+mj-lt"/>
                          <a:cs typeface="Arial"/>
                        </a:rPr>
                        <a:t>unknown</a:t>
                      </a:r>
                    </a:p>
                  </a:txBody>
                  <a:tcPr marL="0" marR="0" marT="0" marB="0" anchor="ctr"/>
                </a:tc>
                <a:tc>
                  <a:txBody>
                    <a:bodyPr/>
                    <a:lstStyle/>
                    <a:p>
                      <a:pPr marL="296545" algn="ctr">
                        <a:lnSpc>
                          <a:spcPct val="100000"/>
                        </a:lnSpc>
                        <a:spcBef>
                          <a:spcPts val="309"/>
                        </a:spcBef>
                      </a:pPr>
                      <a:r>
                        <a:rPr sz="1400" spc="-5" dirty="0">
                          <a:latin typeface="+mj-lt"/>
                          <a:cs typeface="Arial"/>
                        </a:rPr>
                        <a:t>18%</a:t>
                      </a:r>
                      <a:endParaRPr sz="1400" dirty="0">
                        <a:latin typeface="+mj-lt"/>
                        <a:cs typeface="Arial"/>
                      </a:endParaRPr>
                    </a:p>
                  </a:txBody>
                  <a:tcPr marL="0" marR="0" marT="0" marB="0" anchor="ctr"/>
                </a:tc>
                <a:tc>
                  <a:txBody>
                    <a:bodyPr/>
                    <a:lstStyle/>
                    <a:p>
                      <a:pPr algn="ctr"/>
                      <a:r>
                        <a:rPr lang="en-US" sz="1400" dirty="0" smtClean="0">
                          <a:latin typeface="+mj-lt"/>
                        </a:rPr>
                        <a:t>20%</a:t>
                      </a:r>
                      <a:endParaRPr lang="en-US" sz="1400" dirty="0">
                        <a:latin typeface="+mj-lt"/>
                      </a:endParaRPr>
                    </a:p>
                  </a:txBody>
                  <a:tcPr marL="68579" marR="68579" marT="34290" marB="34290" anchor="ctr"/>
                </a:tc>
              </a:tr>
            </a:tbl>
          </a:graphicData>
        </a:graphic>
      </p:graphicFrame>
    </p:spTree>
    <p:extLst>
      <p:ext uri="{BB962C8B-B14F-4D97-AF65-F5344CB8AC3E}">
        <p14:creationId xmlns:p14="http://schemas.microsoft.com/office/powerpoint/2010/main" val="1062992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802271" y="536085"/>
            <a:ext cx="6518108" cy="438559"/>
          </a:xfrm>
        </p:spPr>
        <p:txBody>
          <a:bodyPr>
            <a:normAutofit fontScale="90000"/>
          </a:bodyPr>
          <a:lstStyle/>
          <a:p>
            <a:pPr algn="ctr"/>
            <a:r>
              <a:rPr lang="en-US" altLang="en-US" dirty="0">
                <a:ea typeface="ＭＳ Ｐゴシック" charset="-128"/>
              </a:rPr>
              <a:t>IBM is all-in on Spark</a:t>
            </a:r>
          </a:p>
        </p:txBody>
      </p:sp>
      <p:grpSp>
        <p:nvGrpSpPr>
          <p:cNvPr id="94210" name="Group 18"/>
          <p:cNvGrpSpPr>
            <a:grpSpLocks/>
          </p:cNvGrpSpPr>
          <p:nvPr/>
        </p:nvGrpSpPr>
        <p:grpSpPr bwMode="auto">
          <a:xfrm>
            <a:off x="3174209" y="1490665"/>
            <a:ext cx="2774156" cy="2755106"/>
            <a:chOff x="2346828" y="1339156"/>
            <a:chExt cx="3779547" cy="3313377"/>
          </a:xfrm>
        </p:grpSpPr>
        <p:sp>
          <p:nvSpPr>
            <p:cNvPr id="4" name="Oval 3"/>
            <p:cNvSpPr/>
            <p:nvPr/>
          </p:nvSpPr>
          <p:spPr>
            <a:xfrm>
              <a:off x="2346828" y="1339156"/>
              <a:ext cx="3700063" cy="3313377"/>
            </a:xfrm>
            <a:prstGeom prst="ellipse">
              <a:avLst/>
            </a:prstGeom>
            <a:solidFill>
              <a:schemeClr val="bg1"/>
            </a:solid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sp>
          <p:nvSpPr>
            <p:cNvPr id="94225"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Launch Spark Technology Cluster (STC), 300 engineers</a:t>
              </a:r>
            </a:p>
            <a:p>
              <a:pPr algn="ctr">
                <a:lnSpc>
                  <a:spcPct val="90000"/>
                </a:lnSpc>
                <a:spcBef>
                  <a:spcPts val="1257"/>
                </a:spcBef>
              </a:pPr>
              <a:r>
                <a:rPr lang="en-US" altLang="en-US" sz="1349">
                  <a:solidFill>
                    <a:srgbClr val="000000"/>
                  </a:solidFill>
                  <a:latin typeface="HelvNeue for IBM Light" charset="0"/>
                </a:rPr>
                <a:t>Open source SystemML</a:t>
              </a:r>
            </a:p>
            <a:p>
              <a:pPr algn="ctr">
                <a:lnSpc>
                  <a:spcPct val="90000"/>
                </a:lnSpc>
                <a:spcBef>
                  <a:spcPts val="1257"/>
                </a:spcBef>
              </a:pPr>
              <a:r>
                <a:rPr lang="en-US" altLang="en-US" sz="1349">
                  <a:solidFill>
                    <a:srgbClr val="000000"/>
                  </a:solidFill>
                  <a:latin typeface="HelvNeue for IBM Light" charset="0"/>
                </a:rPr>
                <a:t>Partner with databricks</a:t>
              </a:r>
            </a:p>
            <a:p>
              <a:pPr algn="ctr">
                <a:lnSpc>
                  <a:spcPct val="90000"/>
                </a:lnSpc>
                <a:spcBef>
                  <a:spcPts val="1257"/>
                </a:spcBef>
              </a:pPr>
              <a:endParaRPr lang="en-US" altLang="en-US" sz="1349">
                <a:solidFill>
                  <a:srgbClr val="5A5C5E"/>
                </a:solidFill>
                <a:latin typeface="HelvNeue for IBM Light" charset="0"/>
              </a:endParaRPr>
            </a:p>
          </p:txBody>
        </p:sp>
        <p:sp>
          <p:nvSpPr>
            <p:cNvPr id="94226" name="TextBox 19"/>
            <p:cNvSpPr txBox="1">
              <a:spLocks noChangeArrowheads="1"/>
            </p:cNvSpPr>
            <p:nvPr/>
          </p:nvSpPr>
          <p:spPr bwMode="auto">
            <a:xfrm>
              <a:off x="2749700" y="1810735"/>
              <a:ext cx="2947989" cy="3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211" name="Group 12"/>
          <p:cNvGrpSpPr>
            <a:grpSpLocks/>
          </p:cNvGrpSpPr>
          <p:nvPr/>
        </p:nvGrpSpPr>
        <p:grpSpPr bwMode="auto">
          <a:xfrm>
            <a:off x="1183482" y="3033713"/>
            <a:ext cx="2756298" cy="2730103"/>
            <a:chOff x="352425" y="2751138"/>
            <a:chExt cx="4276725" cy="3808412"/>
          </a:xfrm>
        </p:grpSpPr>
        <p:sp>
          <p:nvSpPr>
            <p:cNvPr id="94220" name="TextBox 15"/>
            <p:cNvSpPr txBox="1">
              <a:spLocks noChangeArrowheads="1"/>
            </p:cNvSpPr>
            <p:nvPr/>
          </p:nvSpPr>
          <p:spPr bwMode="auto">
            <a:xfrm>
              <a:off x="996951" y="3295649"/>
              <a:ext cx="2876550" cy="45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Foster Community</a:t>
              </a:r>
            </a:p>
          </p:txBody>
        </p:sp>
        <p:sp>
          <p:nvSpPr>
            <p:cNvPr id="94221"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dirty="0">
                  <a:solidFill>
                    <a:srgbClr val="000000"/>
                  </a:solidFill>
                  <a:latin typeface="HelvNeue for IBM Light" charset="0"/>
                </a:rPr>
                <a:t>Educate 1M+ data scientists and engineers via online courses</a:t>
              </a:r>
            </a:p>
            <a:p>
              <a:pPr algn="ctr">
                <a:lnSpc>
                  <a:spcPct val="90000"/>
                </a:lnSpc>
                <a:spcBef>
                  <a:spcPts val="1257"/>
                </a:spcBef>
              </a:pPr>
              <a:r>
                <a:rPr lang="en-US" altLang="en-US" sz="1349" dirty="0">
                  <a:solidFill>
                    <a:srgbClr val="000000"/>
                  </a:solidFill>
                  <a:latin typeface="HelvNeue for IBM Light" charset="0"/>
                </a:rPr>
                <a:t>Sponsor </a:t>
              </a:r>
              <a:r>
                <a:rPr lang="en-US" altLang="en-US" sz="1349" dirty="0" err="1">
                  <a:solidFill>
                    <a:srgbClr val="000000"/>
                  </a:solidFill>
                  <a:latin typeface="HelvNeue for IBM Light" charset="0"/>
                </a:rPr>
                <a:t>AMPLab</a:t>
              </a:r>
              <a:r>
                <a:rPr lang="en-US" altLang="en-US" sz="1349" dirty="0">
                  <a:solidFill>
                    <a:srgbClr val="000000"/>
                  </a:solidFill>
                  <a:latin typeface="HelvNeue for IBM Light" charset="0"/>
                </a:rPr>
                <a:t>, creators and evangelists of Spark</a:t>
              </a:r>
              <a:endParaRPr lang="en-US" altLang="en-US" sz="1349"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425" y="2751138"/>
              <a:ext cx="4276725" cy="3808412"/>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2" name="Group 17"/>
          <p:cNvGrpSpPr>
            <a:grpSpLocks/>
          </p:cNvGrpSpPr>
          <p:nvPr/>
        </p:nvGrpSpPr>
        <p:grpSpPr bwMode="auto">
          <a:xfrm>
            <a:off x="5158980" y="3015854"/>
            <a:ext cx="2752724" cy="2757487"/>
            <a:chOff x="7408863" y="2695575"/>
            <a:chExt cx="4402137" cy="3863975"/>
          </a:xfrm>
        </p:grpSpPr>
        <p:sp>
          <p:nvSpPr>
            <p:cNvPr id="94216" name="TextBox 20"/>
            <p:cNvSpPr txBox="1">
              <a:spLocks noChangeArrowheads="1"/>
            </p:cNvSpPr>
            <p:nvPr/>
          </p:nvSpPr>
          <p:spPr bwMode="auto">
            <a:xfrm>
              <a:off x="8076883" y="3243093"/>
              <a:ext cx="3156729" cy="45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218"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Integrate Spark throughout portfolio</a:t>
              </a:r>
            </a:p>
            <a:p>
              <a:pPr algn="ctr">
                <a:lnSpc>
                  <a:spcPct val="90000"/>
                </a:lnSpc>
                <a:spcBef>
                  <a:spcPts val="1257"/>
                </a:spcBef>
              </a:pPr>
              <a:r>
                <a:rPr lang="en-US" altLang="en-US" sz="1349">
                  <a:solidFill>
                    <a:srgbClr val="000000"/>
                  </a:solidFill>
                  <a:latin typeface="HelvNeue for IBM Light" charset="0"/>
                </a:rPr>
                <a:t>3,500 employees working on Spark-related topics</a:t>
              </a:r>
            </a:p>
            <a:p>
              <a:pPr algn="ctr">
                <a:lnSpc>
                  <a:spcPct val="90000"/>
                </a:lnSpc>
                <a:spcBef>
                  <a:spcPts val="1257"/>
                </a:spcBef>
              </a:pPr>
              <a:r>
                <a:rPr lang="en-US" altLang="en-US" sz="1349">
                  <a:solidFill>
                    <a:srgbClr val="000000"/>
                  </a:solidFill>
                  <a:latin typeface="HelvNeue for IBM Light" charset="0"/>
                </a:rPr>
                <a:t>Spark however customers want it – standalone, platform or products</a:t>
              </a:r>
              <a:endParaRPr lang="en-US" altLang="en-US" sz="1349">
                <a:solidFill>
                  <a:srgbClr val="5A5C5E"/>
                </a:solidFill>
                <a:latin typeface="HelvNeue for IBM Light" charset="0"/>
              </a:endParaRPr>
            </a:p>
          </p:txBody>
        </p:sp>
        <p:sp>
          <p:nvSpPr>
            <p:cNvPr id="17" name="Oval 16"/>
            <p:cNvSpPr/>
            <p:nvPr/>
          </p:nvSpPr>
          <p:spPr>
            <a:xfrm>
              <a:off x="7408863" y="2695575"/>
              <a:ext cx="4402137" cy="3863975"/>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3" name="Group 21"/>
          <p:cNvGrpSpPr>
            <a:grpSpLocks/>
          </p:cNvGrpSpPr>
          <p:nvPr/>
        </p:nvGrpSpPr>
        <p:grpSpPr bwMode="auto">
          <a:xfrm>
            <a:off x="5817396" y="1281115"/>
            <a:ext cx="2105026" cy="1445387"/>
            <a:chOff x="8539163" y="677863"/>
            <a:chExt cx="2806700" cy="1927185"/>
          </a:xfrm>
        </p:grpSpPr>
        <p:sp>
          <p:nvSpPr>
            <p:cNvPr id="20" name="Rounded Rectangular Callout 19"/>
            <p:cNvSpPr/>
            <p:nvPr/>
          </p:nvSpPr>
          <p:spPr>
            <a:xfrm>
              <a:off x="8539163" y="677863"/>
              <a:ext cx="2806700" cy="1227138"/>
            </a:xfrm>
            <a:prstGeom prst="wedgeRoundRectCallout">
              <a:avLst>
                <a:gd name="adj1" fmla="val 23192"/>
                <a:gd name="adj2" fmla="val 60829"/>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49">
                  <a:solidFill>
                    <a:srgbClr val="000000"/>
                  </a:solidFill>
                  <a:latin typeface="Helvetica"/>
                  <a:cs typeface="Helvetica"/>
                </a:rPr>
                <a:t>"It's like Spark just got blessed by the enterprise rabbi."</a:t>
              </a:r>
            </a:p>
          </p:txBody>
        </p:sp>
        <p:sp>
          <p:nvSpPr>
            <p:cNvPr id="94215" name="TextBox 28"/>
            <p:cNvSpPr txBox="1">
              <a:spLocks noChangeArrowheads="1"/>
            </p:cNvSpPr>
            <p:nvPr/>
          </p:nvSpPr>
          <p:spPr bwMode="auto">
            <a:xfrm>
              <a:off x="9498013" y="2051050"/>
              <a:ext cx="18064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en-US" sz="1050">
                  <a:solidFill>
                    <a:srgbClr val="000000"/>
                  </a:solidFill>
                  <a:latin typeface="Calibri" charset="0"/>
                </a:rPr>
                <a:t>Ben Horowitz,</a:t>
              </a:r>
            </a:p>
            <a:p>
              <a:r>
                <a:rPr lang="en-US" altLang="en-US" sz="1050">
                  <a:solidFill>
                    <a:srgbClr val="000000"/>
                  </a:solidFill>
                  <a:latin typeface="Calibri" charset="0"/>
                </a:rPr>
                <a:t>Andreessen Horowitz</a:t>
              </a:r>
            </a:p>
          </p:txBody>
        </p:sp>
      </p:grpSp>
    </p:spTree>
    <p:extLst>
      <p:ext uri="{BB962C8B-B14F-4D97-AF65-F5344CB8AC3E}">
        <p14:creationId xmlns:p14="http://schemas.microsoft.com/office/powerpoint/2010/main" val="816550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600104"/>
            <a:ext cx="8237740" cy="320296"/>
          </a:xfrm>
        </p:spPr>
        <p:txBody>
          <a:bodyPr>
            <a:normAutofit fontScale="90000"/>
          </a:bodyPr>
          <a:lstStyle/>
          <a:p>
            <a:pPr algn="ctr"/>
            <a:r>
              <a:rPr lang="en-US" dirty="0">
                <a:cs typeface="HelvNeue for IBM Light"/>
              </a:rPr>
              <a:t>Spark </a:t>
            </a:r>
            <a:r>
              <a:rPr lang="en-US" dirty="0" smtClean="0">
                <a:cs typeface="HelvNeue for IBM Light"/>
              </a:rPr>
              <a:t>Tech Center (STC): IBM’s Commitment </a:t>
            </a:r>
            <a:r>
              <a:rPr lang="en-US" dirty="0">
                <a:cs typeface="HelvNeue for IBM Light"/>
              </a:rPr>
              <a:t>to </a:t>
            </a:r>
            <a:r>
              <a:rPr lang="en-US" dirty="0" smtClean="0">
                <a:cs typeface="HelvNeue for IBM Light"/>
              </a:rPr>
              <a:t>Spark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635" y="2622662"/>
            <a:ext cx="2445640" cy="3145302"/>
          </a:xfrm>
          <a:prstGeom prst="rect">
            <a:avLst/>
          </a:prstGeom>
        </p:spPr>
      </p:pic>
      <p:graphicFrame>
        <p:nvGraphicFramePr>
          <p:cNvPr id="5" name="Chart 4"/>
          <p:cNvGraphicFramePr>
            <a:graphicFrameLocks/>
          </p:cNvGraphicFramePr>
          <p:nvPr>
            <p:extLst/>
          </p:nvPr>
        </p:nvGraphicFramePr>
        <p:xfrm>
          <a:off x="2864737" y="1753088"/>
          <a:ext cx="4886233" cy="178602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381931" y="3539115"/>
            <a:ext cx="3723299" cy="1695336"/>
          </a:xfrm>
          <a:prstGeom prst="rect">
            <a:avLst/>
          </a:prstGeom>
          <a:noFill/>
        </p:spPr>
        <p:txBody>
          <a:bodyPr wrap="square" rtlCol="0">
            <a:spAutoFit/>
          </a:bodyPr>
          <a:lstStyle/>
          <a:p>
            <a:pPr algn="ctr">
              <a:lnSpc>
                <a:spcPts val="2524"/>
              </a:lnSpc>
            </a:pPr>
            <a:r>
              <a:rPr lang="en-US" sz="2160" b="1" dirty="0">
                <a:solidFill>
                  <a:srgbClr val="000000"/>
                </a:solidFill>
              </a:rPr>
              <a:t>25,600</a:t>
            </a:r>
            <a:r>
              <a:rPr lang="en-US" sz="1620" b="1" dirty="0">
                <a:solidFill>
                  <a:srgbClr val="000000"/>
                </a:solidFill>
              </a:rPr>
              <a:t> </a:t>
            </a:r>
            <a:r>
              <a:rPr lang="en-US" sz="1620" dirty="0">
                <a:solidFill>
                  <a:srgbClr val="000000"/>
                </a:solidFill>
              </a:rPr>
              <a:t>Spark</a:t>
            </a:r>
            <a:r>
              <a:rPr lang="en-US" sz="1620" b="1" dirty="0">
                <a:solidFill>
                  <a:srgbClr val="000000"/>
                </a:solidFill>
              </a:rPr>
              <a:t> </a:t>
            </a:r>
            <a:r>
              <a:rPr lang="en-US" sz="1620" dirty="0">
                <a:solidFill>
                  <a:srgbClr val="000000"/>
                </a:solidFill>
              </a:rPr>
              <a:t>LOC</a:t>
            </a:r>
          </a:p>
          <a:p>
            <a:pPr algn="ctr">
              <a:lnSpc>
                <a:spcPts val="2524"/>
              </a:lnSpc>
            </a:pPr>
            <a:r>
              <a:rPr lang="en-US" sz="2160" b="1" dirty="0">
                <a:solidFill>
                  <a:srgbClr val="000000"/>
                </a:solidFill>
              </a:rPr>
              <a:t>606</a:t>
            </a:r>
            <a:r>
              <a:rPr lang="en-US" sz="1620" dirty="0">
                <a:solidFill>
                  <a:srgbClr val="000000"/>
                </a:solidFill>
              </a:rPr>
              <a:t> Spark JIRAs</a:t>
            </a:r>
          </a:p>
          <a:p>
            <a:pPr algn="ctr">
              <a:lnSpc>
                <a:spcPts val="2524"/>
              </a:lnSpc>
            </a:pPr>
            <a:r>
              <a:rPr lang="en-US" sz="2160" b="1" dirty="0">
                <a:solidFill>
                  <a:srgbClr val="000000"/>
                </a:solidFill>
              </a:rPr>
              <a:t>253</a:t>
            </a:r>
            <a:r>
              <a:rPr lang="en-US" sz="1620" dirty="0">
                <a:solidFill>
                  <a:srgbClr val="000000"/>
                </a:solidFill>
              </a:rPr>
              <a:t> </a:t>
            </a:r>
            <a:r>
              <a:rPr lang="en-US" sz="1620" dirty="0" err="1">
                <a:solidFill>
                  <a:srgbClr val="000000"/>
                </a:solidFill>
              </a:rPr>
              <a:t>SystemML</a:t>
            </a:r>
            <a:r>
              <a:rPr lang="en-US" sz="1620" dirty="0">
                <a:solidFill>
                  <a:srgbClr val="000000"/>
                </a:solidFill>
              </a:rPr>
              <a:t> JIRAs</a:t>
            </a:r>
          </a:p>
          <a:p>
            <a:pPr algn="ctr">
              <a:lnSpc>
                <a:spcPts val="2524"/>
              </a:lnSpc>
            </a:pPr>
            <a:r>
              <a:rPr lang="en-US" sz="2160" b="1" dirty="0">
                <a:solidFill>
                  <a:srgbClr val="000000"/>
                </a:solidFill>
              </a:rPr>
              <a:t>64</a:t>
            </a:r>
            <a:r>
              <a:rPr lang="en-US" sz="1620" dirty="0">
                <a:solidFill>
                  <a:srgbClr val="000000"/>
                </a:solidFill>
              </a:rPr>
              <a:t> Speakers at events</a:t>
            </a:r>
          </a:p>
          <a:p>
            <a:pPr algn="ctr">
              <a:lnSpc>
                <a:spcPts val="2524"/>
              </a:lnSpc>
            </a:pPr>
            <a:r>
              <a:rPr lang="en-US" sz="1620" dirty="0">
                <a:solidFill>
                  <a:srgbClr val="000000"/>
                </a:solidFill>
              </a:rPr>
              <a:t>… and all that with </a:t>
            </a:r>
            <a:r>
              <a:rPr lang="en-US" sz="1620" b="1" dirty="0">
                <a:solidFill>
                  <a:srgbClr val="000000"/>
                </a:solidFill>
              </a:rPr>
              <a:t>1 Team</a:t>
            </a:r>
          </a:p>
        </p:txBody>
      </p:sp>
      <p:grpSp>
        <p:nvGrpSpPr>
          <p:cNvPr id="8" name="Group 7"/>
          <p:cNvGrpSpPr/>
          <p:nvPr/>
        </p:nvGrpSpPr>
        <p:grpSpPr>
          <a:xfrm>
            <a:off x="1395357" y="1940600"/>
            <a:ext cx="1380669" cy="477823"/>
            <a:chOff x="792481" y="859753"/>
            <a:chExt cx="2454522" cy="849463"/>
          </a:xfrm>
        </p:grpSpPr>
        <p:sp>
          <p:nvSpPr>
            <p:cNvPr id="9" name="Rounded Rectangle 8"/>
            <p:cNvSpPr/>
            <p:nvPr/>
          </p:nvSpPr>
          <p:spPr>
            <a:xfrm>
              <a:off x="792481" y="868681"/>
              <a:ext cx="2454522" cy="840535"/>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en-US" sz="1731">
                <a:solidFill>
                  <a:srgbClr val="FFFFFF"/>
                </a:solidFill>
              </a:endParaRPr>
            </a:p>
          </p:txBody>
        </p:sp>
        <p:sp>
          <p:nvSpPr>
            <p:cNvPr id="10" name="TextBox 9"/>
            <p:cNvSpPr txBox="1"/>
            <p:nvPr/>
          </p:nvSpPr>
          <p:spPr>
            <a:xfrm>
              <a:off x="950188" y="859753"/>
              <a:ext cx="2161048" cy="738663"/>
            </a:xfrm>
            <a:prstGeom prst="rect">
              <a:avLst/>
            </a:prstGeom>
            <a:noFill/>
          </p:spPr>
          <p:txBody>
            <a:bodyPr wrap="square" rtlCol="0">
              <a:spAutoFit/>
            </a:bodyPr>
            <a:lstStyle/>
            <a:p>
              <a:r>
                <a:rPr lang="en-US" sz="2100" b="1" dirty="0">
                  <a:solidFill>
                    <a:srgbClr val="000000"/>
                  </a:solidFill>
                  <a:latin typeface="Digital-7" charset="0"/>
                  <a:ea typeface="Digital-7" charset="0"/>
                  <a:cs typeface="Digital-7" charset="0"/>
                </a:rPr>
                <a:t>1.5 Years</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165" y="2325539"/>
            <a:ext cx="543361" cy="220739"/>
          </a:xfrm>
          <a:prstGeom prst="rect">
            <a:avLst/>
          </a:prstGeom>
        </p:spPr>
      </p:pic>
      <p:graphicFrame>
        <p:nvGraphicFramePr>
          <p:cNvPr id="12" name="Chart 11"/>
          <p:cNvGraphicFramePr>
            <a:graphicFrameLocks/>
          </p:cNvGraphicFramePr>
          <p:nvPr>
            <p:extLst/>
          </p:nvPr>
        </p:nvGraphicFramePr>
        <p:xfrm>
          <a:off x="4942697" y="3539116"/>
          <a:ext cx="3701444" cy="2228848"/>
        </p:xfrm>
        <a:graphic>
          <a:graphicData uri="http://schemas.openxmlformats.org/drawingml/2006/chart">
            <c:chart xmlns:c="http://schemas.openxmlformats.org/drawingml/2006/chart" xmlns:r="http://schemas.openxmlformats.org/officeDocument/2006/relationships" r:id="rId6"/>
          </a:graphicData>
        </a:graphic>
      </p:graphicFrame>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2571" y="5081117"/>
            <a:ext cx="516520" cy="244026"/>
          </a:xfrm>
          <a:prstGeom prst="rect">
            <a:avLst/>
          </a:prstGeom>
        </p:spPr>
      </p:pic>
    </p:spTree>
    <p:extLst>
      <p:ext uri="{BB962C8B-B14F-4D97-AF65-F5344CB8AC3E}">
        <p14:creationId xmlns:p14="http://schemas.microsoft.com/office/powerpoint/2010/main" val="1450909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5870" y="1638299"/>
            <a:ext cx="6598444" cy="3800476"/>
          </a:xfrm>
          <a:prstGeom prst="rect">
            <a:avLst/>
          </a:prstGeom>
          <a:blipFill>
            <a:blip r:embed="rId3" cstate="print"/>
            <a:stretch>
              <a:fillRect/>
            </a:stretch>
          </a:blipFill>
        </p:spPr>
        <p:txBody>
          <a:bodyPr wrap="square" lIns="0" tIns="0" rIns="0" bIns="0" rtlCol="0"/>
          <a:lstStyle/>
          <a:p>
            <a:endParaRPr sz="1349"/>
          </a:p>
        </p:txBody>
      </p:sp>
      <p:sp>
        <p:nvSpPr>
          <p:cNvPr id="3" name="object 3"/>
          <p:cNvSpPr/>
          <p:nvPr/>
        </p:nvSpPr>
        <p:spPr>
          <a:xfrm>
            <a:off x="5198556" y="1800025"/>
            <a:ext cx="214789" cy="241935"/>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sz="1349"/>
          </a:p>
        </p:txBody>
      </p:sp>
      <p:sp>
        <p:nvSpPr>
          <p:cNvPr id="4" name="object 4"/>
          <p:cNvSpPr/>
          <p:nvPr/>
        </p:nvSpPr>
        <p:spPr>
          <a:xfrm>
            <a:off x="5198556" y="1800027"/>
            <a:ext cx="214789" cy="241935"/>
          </a:xfrm>
          <a:custGeom>
            <a:avLst/>
            <a:gdLst/>
            <a:ahLst/>
            <a:cxnLst/>
            <a:rect l="l" t="t" r="r" b="b"/>
            <a:pathLst>
              <a:path w="286385" h="322580">
                <a:moveTo>
                  <a:pt x="0" y="230813"/>
                </a:moveTo>
                <a:lnTo>
                  <a:pt x="24929" y="251731"/>
                </a:lnTo>
                <a:lnTo>
                  <a:pt x="236158" y="0"/>
                </a:lnTo>
                <a:lnTo>
                  <a:pt x="286017" y="41836"/>
                </a:lnTo>
                <a:lnTo>
                  <a:pt x="74789" y="293568"/>
                </a:lnTo>
                <a:lnTo>
                  <a:pt x="99719" y="314487"/>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5" name="object 5"/>
          <p:cNvSpPr/>
          <p:nvPr/>
        </p:nvSpPr>
        <p:spPr>
          <a:xfrm>
            <a:off x="5198174" y="2233555"/>
            <a:ext cx="215265" cy="242887"/>
          </a:xfrm>
          <a:custGeom>
            <a:avLst/>
            <a:gdLst/>
            <a:ahLst/>
            <a:cxnLst/>
            <a:rect l="l" t="t" r="r" b="b"/>
            <a:pathLst>
              <a:path w="287020" h="323850">
                <a:moveTo>
                  <a:pt x="0" y="232028"/>
                </a:moveTo>
                <a:lnTo>
                  <a:pt x="8026" y="323722"/>
                </a:lnTo>
                <a:lnTo>
                  <a:pt x="99720" y="315709"/>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sz="1349"/>
          </a:p>
        </p:txBody>
      </p:sp>
      <p:sp>
        <p:nvSpPr>
          <p:cNvPr id="6" name="object 6"/>
          <p:cNvSpPr/>
          <p:nvPr/>
        </p:nvSpPr>
        <p:spPr>
          <a:xfrm>
            <a:off x="5198170" y="2233558"/>
            <a:ext cx="215742" cy="242887"/>
          </a:xfrm>
          <a:custGeom>
            <a:avLst/>
            <a:gdLst/>
            <a:ahLst/>
            <a:cxnLst/>
            <a:rect l="l" t="t" r="r" b="b"/>
            <a:pathLst>
              <a:path w="287654" h="323850">
                <a:moveTo>
                  <a:pt x="0" y="232029"/>
                </a:moveTo>
                <a:lnTo>
                  <a:pt x="24930" y="252948"/>
                </a:lnTo>
                <a:lnTo>
                  <a:pt x="237179" y="0"/>
                </a:lnTo>
                <a:lnTo>
                  <a:pt x="287038" y="41836"/>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sz="1349"/>
          </a:p>
        </p:txBody>
      </p:sp>
      <p:sp>
        <p:nvSpPr>
          <p:cNvPr id="7" name="object 7"/>
          <p:cNvSpPr/>
          <p:nvPr/>
        </p:nvSpPr>
        <p:spPr>
          <a:xfrm>
            <a:off x="5198174" y="2435963"/>
            <a:ext cx="215265" cy="242887"/>
          </a:xfrm>
          <a:custGeom>
            <a:avLst/>
            <a:gdLst/>
            <a:ahLst/>
            <a:cxnLst/>
            <a:rect l="l" t="t" r="r" b="b"/>
            <a:pathLst>
              <a:path w="287020" h="323850">
                <a:moveTo>
                  <a:pt x="0" y="232028"/>
                </a:moveTo>
                <a:lnTo>
                  <a:pt x="8026" y="323722"/>
                </a:lnTo>
                <a:lnTo>
                  <a:pt x="99720" y="315709"/>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sz="1349"/>
          </a:p>
        </p:txBody>
      </p:sp>
      <p:sp>
        <p:nvSpPr>
          <p:cNvPr id="8" name="object 8"/>
          <p:cNvSpPr/>
          <p:nvPr/>
        </p:nvSpPr>
        <p:spPr>
          <a:xfrm>
            <a:off x="5198170" y="2435964"/>
            <a:ext cx="215742" cy="242887"/>
          </a:xfrm>
          <a:custGeom>
            <a:avLst/>
            <a:gdLst/>
            <a:ahLst/>
            <a:cxnLst/>
            <a:rect l="l" t="t" r="r" b="b"/>
            <a:pathLst>
              <a:path w="287654" h="323850">
                <a:moveTo>
                  <a:pt x="0" y="232029"/>
                </a:moveTo>
                <a:lnTo>
                  <a:pt x="24930" y="252948"/>
                </a:lnTo>
                <a:lnTo>
                  <a:pt x="237179" y="0"/>
                </a:lnTo>
                <a:lnTo>
                  <a:pt x="287038" y="41836"/>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sz="1349"/>
          </a:p>
        </p:txBody>
      </p:sp>
      <p:sp>
        <p:nvSpPr>
          <p:cNvPr id="9" name="object 9"/>
          <p:cNvSpPr/>
          <p:nvPr/>
        </p:nvSpPr>
        <p:spPr>
          <a:xfrm>
            <a:off x="5198556" y="2581075"/>
            <a:ext cx="214789" cy="241935"/>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sz="1349"/>
          </a:p>
        </p:txBody>
      </p:sp>
      <p:sp>
        <p:nvSpPr>
          <p:cNvPr id="10" name="object 10"/>
          <p:cNvSpPr/>
          <p:nvPr/>
        </p:nvSpPr>
        <p:spPr>
          <a:xfrm>
            <a:off x="5198556" y="2581077"/>
            <a:ext cx="214789" cy="241935"/>
          </a:xfrm>
          <a:custGeom>
            <a:avLst/>
            <a:gdLst/>
            <a:ahLst/>
            <a:cxnLst/>
            <a:rect l="l" t="t" r="r" b="b"/>
            <a:pathLst>
              <a:path w="286385" h="322580">
                <a:moveTo>
                  <a:pt x="0" y="230813"/>
                </a:moveTo>
                <a:lnTo>
                  <a:pt x="24929" y="251731"/>
                </a:lnTo>
                <a:lnTo>
                  <a:pt x="236158" y="0"/>
                </a:lnTo>
                <a:lnTo>
                  <a:pt x="286017" y="41836"/>
                </a:lnTo>
                <a:lnTo>
                  <a:pt x="74789" y="293569"/>
                </a:lnTo>
                <a:lnTo>
                  <a:pt x="99719" y="314488"/>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11" name="object 11"/>
          <p:cNvSpPr/>
          <p:nvPr/>
        </p:nvSpPr>
        <p:spPr>
          <a:xfrm>
            <a:off x="5190744" y="2870208"/>
            <a:ext cx="215265" cy="242411"/>
          </a:xfrm>
          <a:custGeom>
            <a:avLst/>
            <a:gdLst/>
            <a:ahLst/>
            <a:cxnLst/>
            <a:rect l="l" t="t" r="r" b="b"/>
            <a:pathLst>
              <a:path w="287020" h="323214">
                <a:moveTo>
                  <a:pt x="0" y="229958"/>
                </a:moveTo>
                <a:lnTo>
                  <a:pt x="8115" y="322770"/>
                </a:lnTo>
                <a:lnTo>
                  <a:pt x="100926" y="314642"/>
                </a:lnTo>
                <a:lnTo>
                  <a:pt x="75704" y="293471"/>
                </a:lnTo>
                <a:lnTo>
                  <a:pt x="111234" y="251129"/>
                </a:lnTo>
                <a:lnTo>
                  <a:pt x="25234" y="251129"/>
                </a:lnTo>
                <a:lnTo>
                  <a:pt x="0" y="229958"/>
                </a:lnTo>
                <a:close/>
              </a:path>
              <a:path w="287020" h="323214">
                <a:moveTo>
                  <a:pt x="235953" y="0"/>
                </a:moveTo>
                <a:lnTo>
                  <a:pt x="25234" y="251129"/>
                </a:lnTo>
                <a:lnTo>
                  <a:pt x="111234" y="251129"/>
                </a:lnTo>
                <a:lnTo>
                  <a:pt x="286423" y="42354"/>
                </a:lnTo>
                <a:lnTo>
                  <a:pt x="235953" y="0"/>
                </a:lnTo>
                <a:close/>
              </a:path>
            </a:pathLst>
          </a:custGeom>
          <a:solidFill>
            <a:srgbClr val="FFFB00"/>
          </a:solidFill>
        </p:spPr>
        <p:txBody>
          <a:bodyPr wrap="square" lIns="0" tIns="0" rIns="0" bIns="0" rtlCol="0"/>
          <a:lstStyle/>
          <a:p>
            <a:endParaRPr sz="1349"/>
          </a:p>
        </p:txBody>
      </p:sp>
      <p:sp>
        <p:nvSpPr>
          <p:cNvPr id="12" name="object 12"/>
          <p:cNvSpPr/>
          <p:nvPr/>
        </p:nvSpPr>
        <p:spPr>
          <a:xfrm>
            <a:off x="5190745" y="2870210"/>
            <a:ext cx="215265" cy="242411"/>
          </a:xfrm>
          <a:custGeom>
            <a:avLst/>
            <a:gdLst/>
            <a:ahLst/>
            <a:cxnLst/>
            <a:rect l="l" t="t" r="r" b="b"/>
            <a:pathLst>
              <a:path w="287020" h="323214">
                <a:moveTo>
                  <a:pt x="0" y="229949"/>
                </a:moveTo>
                <a:lnTo>
                  <a:pt x="25234" y="251123"/>
                </a:lnTo>
                <a:lnTo>
                  <a:pt x="235952" y="0"/>
                </a:lnTo>
                <a:lnTo>
                  <a:pt x="286419"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sz="1349"/>
          </a:p>
        </p:txBody>
      </p:sp>
      <p:sp>
        <p:nvSpPr>
          <p:cNvPr id="13" name="object 13"/>
          <p:cNvSpPr/>
          <p:nvPr/>
        </p:nvSpPr>
        <p:spPr>
          <a:xfrm>
            <a:off x="5169980" y="3362126"/>
            <a:ext cx="214789" cy="241935"/>
          </a:xfrm>
          <a:custGeom>
            <a:avLst/>
            <a:gdLst/>
            <a:ahLst/>
            <a:cxnLst/>
            <a:rect l="l" t="t" r="r" b="b"/>
            <a:pathLst>
              <a:path w="286385" h="322579">
                <a:moveTo>
                  <a:pt x="0" y="230822"/>
                </a:moveTo>
                <a:lnTo>
                  <a:pt x="8026" y="322516"/>
                </a:lnTo>
                <a:lnTo>
                  <a:pt x="99720" y="314490"/>
                </a:lnTo>
                <a:lnTo>
                  <a:pt x="74790" y="293573"/>
                </a:lnTo>
                <a:lnTo>
                  <a:pt x="109893" y="251739"/>
                </a:lnTo>
                <a:lnTo>
                  <a:pt x="24930" y="251739"/>
                </a:lnTo>
                <a:lnTo>
                  <a:pt x="0" y="230822"/>
                </a:lnTo>
                <a:close/>
              </a:path>
              <a:path w="286385" h="322579">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sz="1349"/>
          </a:p>
        </p:txBody>
      </p:sp>
      <p:sp>
        <p:nvSpPr>
          <p:cNvPr id="14" name="object 14"/>
          <p:cNvSpPr/>
          <p:nvPr/>
        </p:nvSpPr>
        <p:spPr>
          <a:xfrm>
            <a:off x="5169980" y="3362127"/>
            <a:ext cx="214789" cy="241935"/>
          </a:xfrm>
          <a:custGeom>
            <a:avLst/>
            <a:gdLst/>
            <a:ahLst/>
            <a:cxnLst/>
            <a:rect l="l" t="t" r="r" b="b"/>
            <a:pathLst>
              <a:path w="286385" h="322579">
                <a:moveTo>
                  <a:pt x="0" y="230813"/>
                </a:moveTo>
                <a:lnTo>
                  <a:pt x="24929" y="251731"/>
                </a:lnTo>
                <a:lnTo>
                  <a:pt x="236158" y="0"/>
                </a:lnTo>
                <a:lnTo>
                  <a:pt x="286017" y="41836"/>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15" name="object 15"/>
          <p:cNvSpPr/>
          <p:nvPr/>
        </p:nvSpPr>
        <p:spPr>
          <a:xfrm>
            <a:off x="5169598" y="4287385"/>
            <a:ext cx="215265" cy="242887"/>
          </a:xfrm>
          <a:custGeom>
            <a:avLst/>
            <a:gdLst/>
            <a:ahLst/>
            <a:cxnLst/>
            <a:rect l="l" t="t" r="r" b="b"/>
            <a:pathLst>
              <a:path w="287020" h="323850">
                <a:moveTo>
                  <a:pt x="0" y="232028"/>
                </a:moveTo>
                <a:lnTo>
                  <a:pt x="8026" y="323722"/>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sz="1349"/>
          </a:p>
        </p:txBody>
      </p:sp>
      <p:sp>
        <p:nvSpPr>
          <p:cNvPr id="16" name="object 16"/>
          <p:cNvSpPr/>
          <p:nvPr/>
        </p:nvSpPr>
        <p:spPr>
          <a:xfrm>
            <a:off x="5169596" y="4287387"/>
            <a:ext cx="215742" cy="242887"/>
          </a:xfrm>
          <a:custGeom>
            <a:avLst/>
            <a:gdLst/>
            <a:ahLst/>
            <a:cxnLst/>
            <a:rect l="l" t="t" r="r" b="b"/>
            <a:pathLst>
              <a:path w="287654" h="323850">
                <a:moveTo>
                  <a:pt x="0" y="232028"/>
                </a:moveTo>
                <a:lnTo>
                  <a:pt x="24929" y="252947"/>
                </a:lnTo>
                <a:lnTo>
                  <a:pt x="237178" y="0"/>
                </a:lnTo>
                <a:lnTo>
                  <a:pt x="287037" y="41837"/>
                </a:lnTo>
                <a:lnTo>
                  <a:pt x="74789" y="294784"/>
                </a:lnTo>
                <a:lnTo>
                  <a:pt x="99719" y="315703"/>
                </a:lnTo>
                <a:lnTo>
                  <a:pt x="8023" y="323726"/>
                </a:lnTo>
                <a:lnTo>
                  <a:pt x="0" y="232028"/>
                </a:lnTo>
                <a:close/>
              </a:path>
            </a:pathLst>
          </a:custGeom>
          <a:ln w="25399">
            <a:solidFill>
              <a:srgbClr val="006E91"/>
            </a:solidFill>
          </a:ln>
        </p:spPr>
        <p:txBody>
          <a:bodyPr wrap="square" lIns="0" tIns="0" rIns="0" bIns="0" rtlCol="0"/>
          <a:lstStyle/>
          <a:p>
            <a:endParaRPr sz="1349"/>
          </a:p>
        </p:txBody>
      </p:sp>
      <p:sp>
        <p:nvSpPr>
          <p:cNvPr id="17" name="object 17"/>
          <p:cNvSpPr/>
          <p:nvPr/>
        </p:nvSpPr>
        <p:spPr>
          <a:xfrm>
            <a:off x="5169980" y="4577753"/>
            <a:ext cx="214789" cy="241935"/>
          </a:xfrm>
          <a:custGeom>
            <a:avLst/>
            <a:gdLst/>
            <a:ahLst/>
            <a:cxnLst/>
            <a:rect l="l" t="t" r="r" b="b"/>
            <a:pathLst>
              <a:path w="286385" h="322579">
                <a:moveTo>
                  <a:pt x="0" y="230822"/>
                </a:moveTo>
                <a:lnTo>
                  <a:pt x="8026" y="322516"/>
                </a:lnTo>
                <a:lnTo>
                  <a:pt x="99720" y="314490"/>
                </a:lnTo>
                <a:lnTo>
                  <a:pt x="74790" y="293573"/>
                </a:lnTo>
                <a:lnTo>
                  <a:pt x="109893" y="251739"/>
                </a:lnTo>
                <a:lnTo>
                  <a:pt x="24930" y="251739"/>
                </a:lnTo>
                <a:lnTo>
                  <a:pt x="0" y="230822"/>
                </a:lnTo>
                <a:close/>
              </a:path>
              <a:path w="286385" h="322579">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sz="1349"/>
          </a:p>
        </p:txBody>
      </p:sp>
      <p:sp>
        <p:nvSpPr>
          <p:cNvPr id="18" name="object 18"/>
          <p:cNvSpPr/>
          <p:nvPr/>
        </p:nvSpPr>
        <p:spPr>
          <a:xfrm>
            <a:off x="5169980" y="4577755"/>
            <a:ext cx="214789" cy="241935"/>
          </a:xfrm>
          <a:custGeom>
            <a:avLst/>
            <a:gdLst/>
            <a:ahLst/>
            <a:cxnLst/>
            <a:rect l="l" t="t" r="r" b="b"/>
            <a:pathLst>
              <a:path w="286385" h="322579">
                <a:moveTo>
                  <a:pt x="0" y="230813"/>
                </a:moveTo>
                <a:lnTo>
                  <a:pt x="24929" y="251731"/>
                </a:lnTo>
                <a:lnTo>
                  <a:pt x="236158" y="0"/>
                </a:lnTo>
                <a:lnTo>
                  <a:pt x="286017" y="41837"/>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19" name="object 19"/>
          <p:cNvSpPr/>
          <p:nvPr/>
        </p:nvSpPr>
        <p:spPr>
          <a:xfrm>
            <a:off x="5169598" y="4807688"/>
            <a:ext cx="215265" cy="242887"/>
          </a:xfrm>
          <a:custGeom>
            <a:avLst/>
            <a:gdLst/>
            <a:ahLst/>
            <a:cxnLst/>
            <a:rect l="l" t="t" r="r" b="b"/>
            <a:pathLst>
              <a:path w="287020" h="323850">
                <a:moveTo>
                  <a:pt x="0" y="232028"/>
                </a:moveTo>
                <a:lnTo>
                  <a:pt x="8026" y="323724"/>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sz="1349"/>
          </a:p>
        </p:txBody>
      </p:sp>
      <p:sp>
        <p:nvSpPr>
          <p:cNvPr id="20" name="object 20"/>
          <p:cNvSpPr/>
          <p:nvPr/>
        </p:nvSpPr>
        <p:spPr>
          <a:xfrm>
            <a:off x="5169595" y="4807688"/>
            <a:ext cx="215742" cy="242887"/>
          </a:xfrm>
          <a:custGeom>
            <a:avLst/>
            <a:gdLst/>
            <a:ahLst/>
            <a:cxnLst/>
            <a:rect l="l" t="t" r="r" b="b"/>
            <a:pathLst>
              <a:path w="287654" h="323850">
                <a:moveTo>
                  <a:pt x="0" y="232029"/>
                </a:moveTo>
                <a:lnTo>
                  <a:pt x="24930" y="252948"/>
                </a:lnTo>
                <a:lnTo>
                  <a:pt x="237179" y="0"/>
                </a:lnTo>
                <a:lnTo>
                  <a:pt x="287038" y="41837"/>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sz="1349"/>
          </a:p>
        </p:txBody>
      </p:sp>
      <p:sp>
        <p:nvSpPr>
          <p:cNvPr id="21" name="object 21"/>
          <p:cNvSpPr/>
          <p:nvPr/>
        </p:nvSpPr>
        <p:spPr>
          <a:xfrm>
            <a:off x="5190744" y="4952611"/>
            <a:ext cx="215265" cy="242411"/>
          </a:xfrm>
          <a:custGeom>
            <a:avLst/>
            <a:gdLst/>
            <a:ahLst/>
            <a:cxnLst/>
            <a:rect l="l" t="t" r="r" b="b"/>
            <a:pathLst>
              <a:path w="287020" h="323214">
                <a:moveTo>
                  <a:pt x="0" y="229951"/>
                </a:moveTo>
                <a:lnTo>
                  <a:pt x="8115" y="322766"/>
                </a:lnTo>
                <a:lnTo>
                  <a:pt x="100926" y="314646"/>
                </a:lnTo>
                <a:lnTo>
                  <a:pt x="75704" y="293472"/>
                </a:lnTo>
                <a:lnTo>
                  <a:pt x="111238" y="251124"/>
                </a:lnTo>
                <a:lnTo>
                  <a:pt x="25234" y="251124"/>
                </a:lnTo>
                <a:lnTo>
                  <a:pt x="0" y="229951"/>
                </a:lnTo>
                <a:close/>
              </a:path>
              <a:path w="287020" h="323214">
                <a:moveTo>
                  <a:pt x="235953" y="0"/>
                </a:moveTo>
                <a:lnTo>
                  <a:pt x="25234" y="251124"/>
                </a:lnTo>
                <a:lnTo>
                  <a:pt x="111238" y="251124"/>
                </a:lnTo>
                <a:lnTo>
                  <a:pt x="286423" y="42341"/>
                </a:lnTo>
                <a:lnTo>
                  <a:pt x="235953" y="0"/>
                </a:lnTo>
                <a:close/>
              </a:path>
            </a:pathLst>
          </a:custGeom>
          <a:solidFill>
            <a:srgbClr val="FFFB00"/>
          </a:solidFill>
        </p:spPr>
        <p:txBody>
          <a:bodyPr wrap="square" lIns="0" tIns="0" rIns="0" bIns="0" rtlCol="0"/>
          <a:lstStyle/>
          <a:p>
            <a:endParaRPr sz="1349"/>
          </a:p>
        </p:txBody>
      </p:sp>
      <p:sp>
        <p:nvSpPr>
          <p:cNvPr id="22" name="object 22"/>
          <p:cNvSpPr/>
          <p:nvPr/>
        </p:nvSpPr>
        <p:spPr>
          <a:xfrm>
            <a:off x="5190745" y="4952613"/>
            <a:ext cx="215265" cy="242411"/>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sz="1349"/>
          </a:p>
        </p:txBody>
      </p:sp>
      <p:sp>
        <p:nvSpPr>
          <p:cNvPr id="23" name="object 23"/>
          <p:cNvSpPr/>
          <p:nvPr/>
        </p:nvSpPr>
        <p:spPr>
          <a:xfrm>
            <a:off x="5198556" y="5121871"/>
            <a:ext cx="214789" cy="241935"/>
          </a:xfrm>
          <a:custGeom>
            <a:avLst/>
            <a:gdLst/>
            <a:ahLst/>
            <a:cxnLst/>
            <a:rect l="l" t="t" r="r" b="b"/>
            <a:pathLst>
              <a:path w="286385" h="322579">
                <a:moveTo>
                  <a:pt x="0" y="230813"/>
                </a:moveTo>
                <a:lnTo>
                  <a:pt x="8026" y="322510"/>
                </a:lnTo>
                <a:lnTo>
                  <a:pt x="99720" y="314487"/>
                </a:lnTo>
                <a:lnTo>
                  <a:pt x="74790" y="293569"/>
                </a:lnTo>
                <a:lnTo>
                  <a:pt x="109895" y="251731"/>
                </a:lnTo>
                <a:lnTo>
                  <a:pt x="24930" y="251731"/>
                </a:lnTo>
                <a:lnTo>
                  <a:pt x="0" y="230813"/>
                </a:lnTo>
                <a:close/>
              </a:path>
              <a:path w="286385" h="322579">
                <a:moveTo>
                  <a:pt x="236156" y="0"/>
                </a:moveTo>
                <a:lnTo>
                  <a:pt x="24930" y="251731"/>
                </a:lnTo>
                <a:lnTo>
                  <a:pt x="109895" y="251731"/>
                </a:lnTo>
                <a:lnTo>
                  <a:pt x="286016" y="41836"/>
                </a:lnTo>
                <a:lnTo>
                  <a:pt x="236156" y="0"/>
                </a:lnTo>
                <a:close/>
              </a:path>
            </a:pathLst>
          </a:custGeom>
          <a:solidFill>
            <a:srgbClr val="FFFB00"/>
          </a:solidFill>
        </p:spPr>
        <p:txBody>
          <a:bodyPr wrap="square" lIns="0" tIns="0" rIns="0" bIns="0" rtlCol="0"/>
          <a:lstStyle/>
          <a:p>
            <a:endParaRPr sz="1349"/>
          </a:p>
        </p:txBody>
      </p:sp>
      <p:sp>
        <p:nvSpPr>
          <p:cNvPr id="24" name="object 24"/>
          <p:cNvSpPr/>
          <p:nvPr/>
        </p:nvSpPr>
        <p:spPr>
          <a:xfrm>
            <a:off x="5198556" y="5121871"/>
            <a:ext cx="214789" cy="241935"/>
          </a:xfrm>
          <a:custGeom>
            <a:avLst/>
            <a:gdLst/>
            <a:ahLst/>
            <a:cxnLst/>
            <a:rect l="l" t="t" r="r" b="b"/>
            <a:pathLst>
              <a:path w="286385" h="322579">
                <a:moveTo>
                  <a:pt x="0" y="230813"/>
                </a:moveTo>
                <a:lnTo>
                  <a:pt x="24929" y="251731"/>
                </a:lnTo>
                <a:lnTo>
                  <a:pt x="236158" y="0"/>
                </a:lnTo>
                <a:lnTo>
                  <a:pt x="286017" y="41837"/>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25" name="object 25"/>
          <p:cNvSpPr/>
          <p:nvPr/>
        </p:nvSpPr>
        <p:spPr>
          <a:xfrm>
            <a:off x="5466447" y="1947664"/>
            <a:ext cx="214789" cy="241935"/>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2600"/>
          </a:solidFill>
        </p:spPr>
        <p:txBody>
          <a:bodyPr wrap="square" lIns="0" tIns="0" rIns="0" bIns="0" rtlCol="0"/>
          <a:lstStyle/>
          <a:p>
            <a:endParaRPr sz="1349"/>
          </a:p>
        </p:txBody>
      </p:sp>
      <p:sp>
        <p:nvSpPr>
          <p:cNvPr id="26" name="object 26"/>
          <p:cNvSpPr/>
          <p:nvPr/>
        </p:nvSpPr>
        <p:spPr>
          <a:xfrm>
            <a:off x="5466446" y="1947664"/>
            <a:ext cx="214789" cy="241935"/>
          </a:xfrm>
          <a:custGeom>
            <a:avLst/>
            <a:gdLst/>
            <a:ahLst/>
            <a:cxnLst/>
            <a:rect l="l" t="t" r="r" b="b"/>
            <a:pathLst>
              <a:path w="286385" h="322580">
                <a:moveTo>
                  <a:pt x="0" y="230813"/>
                </a:moveTo>
                <a:lnTo>
                  <a:pt x="24929" y="251732"/>
                </a:lnTo>
                <a:lnTo>
                  <a:pt x="236158" y="0"/>
                </a:lnTo>
                <a:lnTo>
                  <a:pt x="286017" y="41836"/>
                </a:lnTo>
                <a:lnTo>
                  <a:pt x="74789" y="293569"/>
                </a:lnTo>
                <a:lnTo>
                  <a:pt x="99719" y="314488"/>
                </a:lnTo>
                <a:lnTo>
                  <a:pt x="8023" y="322510"/>
                </a:lnTo>
                <a:lnTo>
                  <a:pt x="0" y="230813"/>
                </a:lnTo>
                <a:close/>
              </a:path>
            </a:pathLst>
          </a:custGeom>
          <a:ln w="25399">
            <a:solidFill>
              <a:srgbClr val="006E91"/>
            </a:solidFill>
          </a:ln>
        </p:spPr>
        <p:txBody>
          <a:bodyPr wrap="square" lIns="0" tIns="0" rIns="0" bIns="0" rtlCol="0"/>
          <a:lstStyle/>
          <a:p>
            <a:endParaRPr sz="1349"/>
          </a:p>
        </p:txBody>
      </p:sp>
      <p:sp>
        <p:nvSpPr>
          <p:cNvPr id="27" name="object 27"/>
          <p:cNvSpPr/>
          <p:nvPr/>
        </p:nvSpPr>
        <p:spPr>
          <a:xfrm>
            <a:off x="5466065" y="3037228"/>
            <a:ext cx="215265" cy="242887"/>
          </a:xfrm>
          <a:custGeom>
            <a:avLst/>
            <a:gdLst/>
            <a:ahLst/>
            <a:cxnLst/>
            <a:rect l="l" t="t" r="r" b="b"/>
            <a:pathLst>
              <a:path w="287020" h="323850">
                <a:moveTo>
                  <a:pt x="0" y="232028"/>
                </a:moveTo>
                <a:lnTo>
                  <a:pt x="8026" y="323722"/>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2600"/>
          </a:solidFill>
        </p:spPr>
        <p:txBody>
          <a:bodyPr wrap="square" lIns="0" tIns="0" rIns="0" bIns="0" rtlCol="0"/>
          <a:lstStyle/>
          <a:p>
            <a:endParaRPr sz="1349"/>
          </a:p>
        </p:txBody>
      </p:sp>
      <p:sp>
        <p:nvSpPr>
          <p:cNvPr id="28" name="object 28"/>
          <p:cNvSpPr/>
          <p:nvPr/>
        </p:nvSpPr>
        <p:spPr>
          <a:xfrm>
            <a:off x="5466061" y="3037230"/>
            <a:ext cx="215742" cy="242887"/>
          </a:xfrm>
          <a:custGeom>
            <a:avLst/>
            <a:gdLst/>
            <a:ahLst/>
            <a:cxnLst/>
            <a:rect l="l" t="t" r="r" b="b"/>
            <a:pathLst>
              <a:path w="287654" h="323850">
                <a:moveTo>
                  <a:pt x="0" y="232028"/>
                </a:moveTo>
                <a:lnTo>
                  <a:pt x="24929" y="252947"/>
                </a:lnTo>
                <a:lnTo>
                  <a:pt x="237178" y="0"/>
                </a:lnTo>
                <a:lnTo>
                  <a:pt x="287038" y="41836"/>
                </a:lnTo>
                <a:lnTo>
                  <a:pt x="74789" y="294785"/>
                </a:lnTo>
                <a:lnTo>
                  <a:pt x="99719" y="315703"/>
                </a:lnTo>
                <a:lnTo>
                  <a:pt x="8023" y="323726"/>
                </a:lnTo>
                <a:lnTo>
                  <a:pt x="0" y="232028"/>
                </a:lnTo>
                <a:close/>
              </a:path>
            </a:pathLst>
          </a:custGeom>
          <a:ln w="25399">
            <a:solidFill>
              <a:srgbClr val="006E91"/>
            </a:solidFill>
          </a:ln>
        </p:spPr>
        <p:txBody>
          <a:bodyPr wrap="square" lIns="0" tIns="0" rIns="0" bIns="0" rtlCol="0"/>
          <a:lstStyle/>
          <a:p>
            <a:endParaRPr sz="1349"/>
          </a:p>
        </p:txBody>
      </p:sp>
      <p:sp>
        <p:nvSpPr>
          <p:cNvPr id="29" name="object 29"/>
          <p:cNvSpPr/>
          <p:nvPr/>
        </p:nvSpPr>
        <p:spPr>
          <a:xfrm>
            <a:off x="5466968" y="3215488"/>
            <a:ext cx="215265" cy="242411"/>
          </a:xfrm>
          <a:custGeom>
            <a:avLst/>
            <a:gdLst/>
            <a:ahLst/>
            <a:cxnLst/>
            <a:rect l="l" t="t" r="r" b="b"/>
            <a:pathLst>
              <a:path w="287020" h="323214">
                <a:moveTo>
                  <a:pt x="0" y="229946"/>
                </a:moveTo>
                <a:lnTo>
                  <a:pt x="8115" y="322770"/>
                </a:lnTo>
                <a:lnTo>
                  <a:pt x="100939" y="314642"/>
                </a:lnTo>
                <a:lnTo>
                  <a:pt x="75704" y="293471"/>
                </a:lnTo>
                <a:lnTo>
                  <a:pt x="111234" y="251129"/>
                </a:lnTo>
                <a:lnTo>
                  <a:pt x="25234" y="251129"/>
                </a:lnTo>
                <a:lnTo>
                  <a:pt x="0" y="229946"/>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sz="1349"/>
          </a:p>
        </p:txBody>
      </p:sp>
      <p:sp>
        <p:nvSpPr>
          <p:cNvPr id="30" name="object 30"/>
          <p:cNvSpPr/>
          <p:nvPr/>
        </p:nvSpPr>
        <p:spPr>
          <a:xfrm>
            <a:off x="5466969" y="3215492"/>
            <a:ext cx="215265" cy="242411"/>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sz="1349"/>
          </a:p>
        </p:txBody>
      </p:sp>
      <p:sp>
        <p:nvSpPr>
          <p:cNvPr id="31" name="object 31"/>
          <p:cNvSpPr/>
          <p:nvPr/>
        </p:nvSpPr>
        <p:spPr>
          <a:xfrm>
            <a:off x="5466590" y="3640685"/>
            <a:ext cx="215742" cy="243364"/>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sz="1349"/>
          </a:p>
        </p:txBody>
      </p:sp>
      <p:sp>
        <p:nvSpPr>
          <p:cNvPr id="32" name="object 32"/>
          <p:cNvSpPr/>
          <p:nvPr/>
        </p:nvSpPr>
        <p:spPr>
          <a:xfrm>
            <a:off x="5466585" y="3640687"/>
            <a:ext cx="215742" cy="243364"/>
          </a:xfrm>
          <a:custGeom>
            <a:avLst/>
            <a:gdLst/>
            <a:ahLst/>
            <a:cxnLst/>
            <a:rect l="l" t="t" r="r" b="b"/>
            <a:pathLst>
              <a:path w="287654" h="324485">
                <a:moveTo>
                  <a:pt x="0" y="231166"/>
                </a:moveTo>
                <a:lnTo>
                  <a:pt x="25234" y="252340"/>
                </a:lnTo>
                <a:lnTo>
                  <a:pt x="236972" y="0"/>
                </a:lnTo>
                <a:lnTo>
                  <a:pt x="287440" y="42347"/>
                </a:lnTo>
                <a:lnTo>
                  <a:pt x="75701" y="294687"/>
                </a:lnTo>
                <a:lnTo>
                  <a:pt x="100935" y="315861"/>
                </a:lnTo>
                <a:lnTo>
                  <a:pt x="8120" y="323981"/>
                </a:lnTo>
                <a:lnTo>
                  <a:pt x="0" y="231166"/>
                </a:lnTo>
                <a:close/>
              </a:path>
            </a:pathLst>
          </a:custGeom>
          <a:ln w="25399">
            <a:solidFill>
              <a:srgbClr val="006E91"/>
            </a:solidFill>
          </a:ln>
        </p:spPr>
        <p:txBody>
          <a:bodyPr wrap="square" lIns="0" tIns="0" rIns="0" bIns="0" rtlCol="0"/>
          <a:lstStyle/>
          <a:p>
            <a:endParaRPr sz="1349"/>
          </a:p>
        </p:txBody>
      </p:sp>
      <p:sp>
        <p:nvSpPr>
          <p:cNvPr id="33" name="object 33"/>
          <p:cNvSpPr/>
          <p:nvPr/>
        </p:nvSpPr>
        <p:spPr>
          <a:xfrm>
            <a:off x="5466590" y="3837138"/>
            <a:ext cx="215742" cy="243364"/>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sz="1349"/>
          </a:p>
        </p:txBody>
      </p:sp>
      <p:sp>
        <p:nvSpPr>
          <p:cNvPr id="34" name="object 34"/>
          <p:cNvSpPr/>
          <p:nvPr/>
        </p:nvSpPr>
        <p:spPr>
          <a:xfrm>
            <a:off x="5466587" y="3837140"/>
            <a:ext cx="215742" cy="243364"/>
          </a:xfrm>
          <a:custGeom>
            <a:avLst/>
            <a:gdLst/>
            <a:ahLst/>
            <a:cxnLst/>
            <a:rect l="l" t="t" r="r" b="b"/>
            <a:pathLst>
              <a:path w="287654" h="324485">
                <a:moveTo>
                  <a:pt x="0" y="231165"/>
                </a:moveTo>
                <a:lnTo>
                  <a:pt x="25234" y="252339"/>
                </a:lnTo>
                <a:lnTo>
                  <a:pt x="236972" y="0"/>
                </a:lnTo>
                <a:lnTo>
                  <a:pt x="287440" y="42347"/>
                </a:lnTo>
                <a:lnTo>
                  <a:pt x="75702" y="294686"/>
                </a:lnTo>
                <a:lnTo>
                  <a:pt x="100935" y="315860"/>
                </a:lnTo>
                <a:lnTo>
                  <a:pt x="8120" y="323980"/>
                </a:lnTo>
                <a:lnTo>
                  <a:pt x="0" y="231165"/>
                </a:lnTo>
                <a:close/>
              </a:path>
            </a:pathLst>
          </a:custGeom>
          <a:ln w="25399">
            <a:solidFill>
              <a:srgbClr val="006E91"/>
            </a:solidFill>
          </a:ln>
        </p:spPr>
        <p:txBody>
          <a:bodyPr wrap="square" lIns="0" tIns="0" rIns="0" bIns="0" rtlCol="0"/>
          <a:lstStyle/>
          <a:p>
            <a:endParaRPr sz="1349"/>
          </a:p>
        </p:txBody>
      </p:sp>
      <p:sp>
        <p:nvSpPr>
          <p:cNvPr id="35" name="object 35"/>
          <p:cNvSpPr/>
          <p:nvPr/>
        </p:nvSpPr>
        <p:spPr>
          <a:xfrm>
            <a:off x="5466968" y="3995350"/>
            <a:ext cx="215265" cy="242411"/>
          </a:xfrm>
          <a:custGeom>
            <a:avLst/>
            <a:gdLst/>
            <a:ahLst/>
            <a:cxnLst/>
            <a:rect l="l" t="t" r="r" b="b"/>
            <a:pathLst>
              <a:path w="287020" h="323214">
                <a:moveTo>
                  <a:pt x="0" y="229946"/>
                </a:moveTo>
                <a:lnTo>
                  <a:pt x="8115" y="322770"/>
                </a:lnTo>
                <a:lnTo>
                  <a:pt x="100939" y="314642"/>
                </a:lnTo>
                <a:lnTo>
                  <a:pt x="75704" y="293471"/>
                </a:lnTo>
                <a:lnTo>
                  <a:pt x="111234" y="251129"/>
                </a:lnTo>
                <a:lnTo>
                  <a:pt x="25234" y="251129"/>
                </a:lnTo>
                <a:lnTo>
                  <a:pt x="0" y="229946"/>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sz="1349"/>
          </a:p>
        </p:txBody>
      </p:sp>
      <p:sp>
        <p:nvSpPr>
          <p:cNvPr id="36" name="object 36"/>
          <p:cNvSpPr/>
          <p:nvPr/>
        </p:nvSpPr>
        <p:spPr>
          <a:xfrm>
            <a:off x="5466969" y="3995351"/>
            <a:ext cx="215265" cy="242411"/>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sz="1349"/>
          </a:p>
        </p:txBody>
      </p:sp>
      <p:sp>
        <p:nvSpPr>
          <p:cNvPr id="37" name="object 37"/>
          <p:cNvSpPr/>
          <p:nvPr/>
        </p:nvSpPr>
        <p:spPr>
          <a:xfrm>
            <a:off x="5466590" y="4159797"/>
            <a:ext cx="215742" cy="243364"/>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sz="1349"/>
          </a:p>
        </p:txBody>
      </p:sp>
      <p:sp>
        <p:nvSpPr>
          <p:cNvPr id="38" name="object 38"/>
          <p:cNvSpPr/>
          <p:nvPr/>
        </p:nvSpPr>
        <p:spPr>
          <a:xfrm>
            <a:off x="5466585" y="4159799"/>
            <a:ext cx="215742" cy="243364"/>
          </a:xfrm>
          <a:custGeom>
            <a:avLst/>
            <a:gdLst/>
            <a:ahLst/>
            <a:cxnLst/>
            <a:rect l="l" t="t" r="r" b="b"/>
            <a:pathLst>
              <a:path w="287654" h="324485">
                <a:moveTo>
                  <a:pt x="0" y="231166"/>
                </a:moveTo>
                <a:lnTo>
                  <a:pt x="25234" y="252340"/>
                </a:lnTo>
                <a:lnTo>
                  <a:pt x="236972" y="0"/>
                </a:lnTo>
                <a:lnTo>
                  <a:pt x="287440" y="42347"/>
                </a:lnTo>
                <a:lnTo>
                  <a:pt x="75701" y="294687"/>
                </a:lnTo>
                <a:lnTo>
                  <a:pt x="100935" y="315861"/>
                </a:lnTo>
                <a:lnTo>
                  <a:pt x="8120" y="323981"/>
                </a:lnTo>
                <a:lnTo>
                  <a:pt x="0" y="231166"/>
                </a:lnTo>
                <a:close/>
              </a:path>
            </a:pathLst>
          </a:custGeom>
          <a:ln w="25399">
            <a:solidFill>
              <a:srgbClr val="006E91"/>
            </a:solidFill>
          </a:ln>
        </p:spPr>
        <p:txBody>
          <a:bodyPr wrap="square" lIns="0" tIns="0" rIns="0" bIns="0" rtlCol="0"/>
          <a:lstStyle/>
          <a:p>
            <a:endParaRPr sz="1349"/>
          </a:p>
        </p:txBody>
      </p:sp>
      <p:sp>
        <p:nvSpPr>
          <p:cNvPr id="39" name="object 39"/>
          <p:cNvSpPr/>
          <p:nvPr/>
        </p:nvSpPr>
        <p:spPr>
          <a:xfrm>
            <a:off x="4738563" y="3496477"/>
            <a:ext cx="215265" cy="242411"/>
          </a:xfrm>
          <a:custGeom>
            <a:avLst/>
            <a:gdLst/>
            <a:ahLst/>
            <a:cxnLst/>
            <a:rect l="l" t="t" r="r" b="b"/>
            <a:pathLst>
              <a:path w="287020" h="323214">
                <a:moveTo>
                  <a:pt x="50469" y="0"/>
                </a:moveTo>
                <a:lnTo>
                  <a:pt x="0" y="42354"/>
                </a:lnTo>
                <a:lnTo>
                  <a:pt x="210718" y="293471"/>
                </a:lnTo>
                <a:lnTo>
                  <a:pt x="185483" y="314642"/>
                </a:lnTo>
                <a:lnTo>
                  <a:pt x="278307" y="322770"/>
                </a:lnTo>
                <a:lnTo>
                  <a:pt x="284571" y="251129"/>
                </a:lnTo>
                <a:lnTo>
                  <a:pt x="261188" y="251129"/>
                </a:lnTo>
                <a:lnTo>
                  <a:pt x="50469" y="0"/>
                </a:lnTo>
                <a:close/>
              </a:path>
              <a:path w="287020" h="323214">
                <a:moveTo>
                  <a:pt x="286423" y="229946"/>
                </a:moveTo>
                <a:lnTo>
                  <a:pt x="261188" y="251129"/>
                </a:lnTo>
                <a:lnTo>
                  <a:pt x="284571" y="251129"/>
                </a:lnTo>
                <a:lnTo>
                  <a:pt x="286423" y="229946"/>
                </a:lnTo>
                <a:close/>
              </a:path>
            </a:pathLst>
          </a:custGeom>
          <a:solidFill>
            <a:srgbClr val="FCC800"/>
          </a:solidFill>
        </p:spPr>
        <p:txBody>
          <a:bodyPr wrap="square" lIns="0" tIns="0" rIns="0" bIns="0" rtlCol="0"/>
          <a:lstStyle/>
          <a:p>
            <a:endParaRPr sz="1349"/>
          </a:p>
        </p:txBody>
      </p:sp>
      <p:sp>
        <p:nvSpPr>
          <p:cNvPr id="40" name="object 40"/>
          <p:cNvSpPr/>
          <p:nvPr/>
        </p:nvSpPr>
        <p:spPr>
          <a:xfrm>
            <a:off x="4738563" y="3496479"/>
            <a:ext cx="215265" cy="242411"/>
          </a:xfrm>
          <a:custGeom>
            <a:avLst/>
            <a:gdLst/>
            <a:ahLst/>
            <a:cxnLst/>
            <a:rect l="l" t="t" r="r" b="b"/>
            <a:pathLst>
              <a:path w="287020" h="323214">
                <a:moveTo>
                  <a:pt x="185484" y="314645"/>
                </a:moveTo>
                <a:lnTo>
                  <a:pt x="210718" y="293471"/>
                </a:lnTo>
                <a:lnTo>
                  <a:pt x="0" y="42347"/>
                </a:lnTo>
                <a:lnTo>
                  <a:pt x="50467" y="0"/>
                </a:lnTo>
                <a:lnTo>
                  <a:pt x="261185" y="251123"/>
                </a:lnTo>
                <a:lnTo>
                  <a:pt x="286420" y="229949"/>
                </a:lnTo>
                <a:lnTo>
                  <a:pt x="278299" y="322765"/>
                </a:lnTo>
                <a:lnTo>
                  <a:pt x="185484" y="314645"/>
                </a:lnTo>
                <a:close/>
              </a:path>
            </a:pathLst>
          </a:custGeom>
          <a:ln w="25399">
            <a:solidFill>
              <a:srgbClr val="006E91"/>
            </a:solidFill>
          </a:ln>
        </p:spPr>
        <p:txBody>
          <a:bodyPr wrap="square" lIns="0" tIns="0" rIns="0" bIns="0" rtlCol="0"/>
          <a:lstStyle/>
          <a:p>
            <a:endParaRPr sz="1349"/>
          </a:p>
        </p:txBody>
      </p:sp>
      <p:sp>
        <p:nvSpPr>
          <p:cNvPr id="41" name="object 41"/>
          <p:cNvSpPr/>
          <p:nvPr/>
        </p:nvSpPr>
        <p:spPr>
          <a:xfrm>
            <a:off x="4736630" y="4418354"/>
            <a:ext cx="215265" cy="242887"/>
          </a:xfrm>
          <a:custGeom>
            <a:avLst/>
            <a:gdLst/>
            <a:ahLst/>
            <a:cxnLst/>
            <a:rect l="l" t="t" r="r" b="b"/>
            <a:pathLst>
              <a:path w="287020" h="323850">
                <a:moveTo>
                  <a:pt x="49860" y="0"/>
                </a:moveTo>
                <a:lnTo>
                  <a:pt x="0" y="41833"/>
                </a:lnTo>
                <a:lnTo>
                  <a:pt x="212242" y="294779"/>
                </a:lnTo>
                <a:lnTo>
                  <a:pt x="187312" y="315696"/>
                </a:lnTo>
                <a:lnTo>
                  <a:pt x="279006" y="323722"/>
                </a:lnTo>
                <a:lnTo>
                  <a:pt x="285201" y="252945"/>
                </a:lnTo>
                <a:lnTo>
                  <a:pt x="262102" y="252945"/>
                </a:lnTo>
                <a:lnTo>
                  <a:pt x="49860" y="0"/>
                </a:lnTo>
                <a:close/>
              </a:path>
              <a:path w="287020" h="323850">
                <a:moveTo>
                  <a:pt x="287032" y="232028"/>
                </a:moveTo>
                <a:lnTo>
                  <a:pt x="262102" y="252945"/>
                </a:lnTo>
                <a:lnTo>
                  <a:pt x="285201" y="252945"/>
                </a:lnTo>
                <a:lnTo>
                  <a:pt x="287032" y="232028"/>
                </a:lnTo>
                <a:close/>
              </a:path>
            </a:pathLst>
          </a:custGeom>
          <a:solidFill>
            <a:srgbClr val="FCC800"/>
          </a:solidFill>
        </p:spPr>
        <p:txBody>
          <a:bodyPr wrap="square" lIns="0" tIns="0" rIns="0" bIns="0" rtlCol="0"/>
          <a:lstStyle/>
          <a:p>
            <a:endParaRPr sz="1349"/>
          </a:p>
        </p:txBody>
      </p:sp>
      <p:sp>
        <p:nvSpPr>
          <p:cNvPr id="42" name="object 42"/>
          <p:cNvSpPr/>
          <p:nvPr/>
        </p:nvSpPr>
        <p:spPr>
          <a:xfrm>
            <a:off x="4736632" y="4418350"/>
            <a:ext cx="215742" cy="242887"/>
          </a:xfrm>
          <a:custGeom>
            <a:avLst/>
            <a:gdLst/>
            <a:ahLst/>
            <a:cxnLst/>
            <a:rect l="l" t="t" r="r" b="b"/>
            <a:pathLst>
              <a:path w="287654" h="323850">
                <a:moveTo>
                  <a:pt x="187318" y="315703"/>
                </a:moveTo>
                <a:lnTo>
                  <a:pt x="212248" y="294784"/>
                </a:lnTo>
                <a:lnTo>
                  <a:pt x="0" y="41837"/>
                </a:lnTo>
                <a:lnTo>
                  <a:pt x="49859" y="0"/>
                </a:lnTo>
                <a:lnTo>
                  <a:pt x="262107" y="252947"/>
                </a:lnTo>
                <a:lnTo>
                  <a:pt x="287038" y="232028"/>
                </a:lnTo>
                <a:lnTo>
                  <a:pt x="279015" y="323725"/>
                </a:lnTo>
                <a:lnTo>
                  <a:pt x="187318" y="315703"/>
                </a:lnTo>
                <a:close/>
              </a:path>
            </a:pathLst>
          </a:custGeom>
          <a:ln w="25399">
            <a:solidFill>
              <a:srgbClr val="006E91"/>
            </a:solidFill>
          </a:ln>
        </p:spPr>
        <p:txBody>
          <a:bodyPr wrap="square" lIns="0" tIns="0" rIns="0" bIns="0" rtlCol="0"/>
          <a:lstStyle/>
          <a:p>
            <a:endParaRPr sz="1349"/>
          </a:p>
        </p:txBody>
      </p:sp>
      <p:sp>
        <p:nvSpPr>
          <p:cNvPr id="43" name="object 43"/>
          <p:cNvSpPr/>
          <p:nvPr/>
        </p:nvSpPr>
        <p:spPr>
          <a:xfrm>
            <a:off x="5466968" y="2729715"/>
            <a:ext cx="215265" cy="242411"/>
          </a:xfrm>
          <a:custGeom>
            <a:avLst/>
            <a:gdLst/>
            <a:ahLst/>
            <a:cxnLst/>
            <a:rect l="l" t="t" r="r" b="b"/>
            <a:pathLst>
              <a:path w="287020" h="323214">
                <a:moveTo>
                  <a:pt x="0" y="229958"/>
                </a:moveTo>
                <a:lnTo>
                  <a:pt x="8115" y="322770"/>
                </a:lnTo>
                <a:lnTo>
                  <a:pt x="100939" y="314642"/>
                </a:lnTo>
                <a:lnTo>
                  <a:pt x="75704" y="293471"/>
                </a:lnTo>
                <a:lnTo>
                  <a:pt x="111234" y="251129"/>
                </a:lnTo>
                <a:lnTo>
                  <a:pt x="25234" y="251129"/>
                </a:lnTo>
                <a:lnTo>
                  <a:pt x="0" y="229958"/>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sz="1349"/>
          </a:p>
        </p:txBody>
      </p:sp>
      <p:sp>
        <p:nvSpPr>
          <p:cNvPr id="44" name="object 44"/>
          <p:cNvSpPr/>
          <p:nvPr/>
        </p:nvSpPr>
        <p:spPr>
          <a:xfrm>
            <a:off x="5466969" y="2729717"/>
            <a:ext cx="215265" cy="242411"/>
          </a:xfrm>
          <a:custGeom>
            <a:avLst/>
            <a:gdLst/>
            <a:ahLst/>
            <a:cxnLst/>
            <a:rect l="l" t="t" r="r" b="b"/>
            <a:pathLst>
              <a:path w="287020" h="323214">
                <a:moveTo>
                  <a:pt x="0" y="229949"/>
                </a:moveTo>
                <a:lnTo>
                  <a:pt x="25234" y="251124"/>
                </a:lnTo>
                <a:lnTo>
                  <a:pt x="235952" y="0"/>
                </a:lnTo>
                <a:lnTo>
                  <a:pt x="286420" y="42347"/>
                </a:lnTo>
                <a:lnTo>
                  <a:pt x="75702" y="293471"/>
                </a:lnTo>
                <a:lnTo>
                  <a:pt x="100935" y="314644"/>
                </a:lnTo>
                <a:lnTo>
                  <a:pt x="8120" y="322765"/>
                </a:lnTo>
                <a:lnTo>
                  <a:pt x="0" y="229949"/>
                </a:lnTo>
                <a:close/>
              </a:path>
            </a:pathLst>
          </a:custGeom>
          <a:ln w="25399">
            <a:solidFill>
              <a:srgbClr val="006E91"/>
            </a:solidFill>
          </a:ln>
        </p:spPr>
        <p:txBody>
          <a:bodyPr wrap="square" lIns="0" tIns="0" rIns="0" bIns="0" rtlCol="0"/>
          <a:lstStyle/>
          <a:p>
            <a:endParaRPr sz="1349"/>
          </a:p>
        </p:txBody>
      </p:sp>
      <p:sp>
        <p:nvSpPr>
          <p:cNvPr id="45" name="object 45"/>
          <p:cNvSpPr txBox="1"/>
          <p:nvPr/>
        </p:nvSpPr>
        <p:spPr>
          <a:xfrm>
            <a:off x="1316355" y="5517119"/>
            <a:ext cx="1877378" cy="207621"/>
          </a:xfrm>
          <a:prstGeom prst="rect">
            <a:avLst/>
          </a:prstGeom>
        </p:spPr>
        <p:txBody>
          <a:bodyPr vert="horz" wrap="square" lIns="0" tIns="0" rIns="0" bIns="0" rtlCol="0">
            <a:spAutoFit/>
          </a:bodyPr>
          <a:lstStyle/>
          <a:p>
            <a:pPr marL="9525"/>
            <a:r>
              <a:rPr sz="1349" dirty="0">
                <a:latin typeface="Arial"/>
                <a:cs typeface="Arial"/>
                <a:hlinkClick r:id="rId4"/>
              </a:rPr>
              <a:t>http://ww</a:t>
            </a:r>
            <a:r>
              <a:rPr sz="1349" spc="-75" dirty="0">
                <a:latin typeface="Arial"/>
                <a:cs typeface="Arial"/>
                <a:hlinkClick r:id="rId4"/>
              </a:rPr>
              <a:t>w</a:t>
            </a:r>
            <a:r>
              <a:rPr sz="1349" dirty="0">
                <a:latin typeface="Arial"/>
                <a:cs typeface="Arial"/>
                <a:hlinkClick r:id="rId4"/>
              </a:rPr>
              <a:t>.spark.tc/blog/</a:t>
            </a:r>
            <a:endParaRPr sz="1349">
              <a:latin typeface="Arial"/>
              <a:cs typeface="Arial"/>
            </a:endParaRPr>
          </a:p>
        </p:txBody>
      </p:sp>
      <p:sp>
        <p:nvSpPr>
          <p:cNvPr id="46" name="object 46"/>
          <p:cNvSpPr txBox="1">
            <a:spLocks noGrp="1"/>
          </p:cNvSpPr>
          <p:nvPr>
            <p:ph type="title"/>
          </p:nvPr>
        </p:nvSpPr>
        <p:spPr>
          <a:xfrm>
            <a:off x="1408114" y="1302545"/>
            <a:ext cx="8545512" cy="263165"/>
          </a:xfrm>
          <a:prstGeom prst="rect">
            <a:avLst/>
          </a:prstGeom>
        </p:spPr>
        <p:txBody>
          <a:bodyPr vert="horz" wrap="square" lIns="0" tIns="55007" rIns="0" bIns="0" numCol="1" rtlCol="0" anchor="t" anchorCtr="0" compatLnSpc="1">
            <a:prstTxWarp prst="textNoShape">
              <a:avLst/>
            </a:prstTxWarp>
            <a:spAutoFit/>
          </a:bodyPr>
          <a:lstStyle/>
          <a:p>
            <a:pPr>
              <a:lnSpc>
                <a:spcPct val="100000"/>
              </a:lnSpc>
            </a:pPr>
            <a:r>
              <a:rPr sz="1349" dirty="0">
                <a:solidFill>
                  <a:srgbClr val="000000"/>
                </a:solidFill>
                <a:latin typeface="Arial"/>
                <a:cs typeface="Arial"/>
              </a:rPr>
              <a:t>IBM driving SQL and Machine Learning</a:t>
            </a:r>
            <a:r>
              <a:rPr sz="1349" spc="-126" dirty="0">
                <a:solidFill>
                  <a:srgbClr val="000000"/>
                </a:solidFill>
                <a:latin typeface="Arial"/>
                <a:cs typeface="Arial"/>
              </a:rPr>
              <a:t> </a:t>
            </a:r>
            <a:r>
              <a:rPr sz="1349" dirty="0">
                <a:solidFill>
                  <a:srgbClr val="000000"/>
                </a:solidFill>
                <a:latin typeface="Arial"/>
                <a:cs typeface="Arial"/>
              </a:rPr>
              <a:t>innovation..</a:t>
            </a:r>
            <a:endParaRPr sz="1349">
              <a:latin typeface="Arial"/>
              <a:cs typeface="Arial"/>
            </a:endParaRPr>
          </a:p>
        </p:txBody>
      </p:sp>
      <p:sp>
        <p:nvSpPr>
          <p:cNvPr id="47" name="object 47"/>
          <p:cNvSpPr/>
          <p:nvPr/>
        </p:nvSpPr>
        <p:spPr>
          <a:xfrm>
            <a:off x="5898357" y="1251347"/>
            <a:ext cx="2102644" cy="4475559"/>
          </a:xfrm>
          <a:prstGeom prst="rect">
            <a:avLst/>
          </a:prstGeom>
          <a:blipFill>
            <a:blip r:embed="rId5" cstate="print"/>
            <a:stretch>
              <a:fillRect/>
            </a:stretch>
          </a:blipFill>
        </p:spPr>
        <p:txBody>
          <a:bodyPr wrap="square" lIns="0" tIns="0" rIns="0" bIns="0" rtlCol="0"/>
          <a:lstStyle/>
          <a:p>
            <a:endParaRPr sz="1349"/>
          </a:p>
        </p:txBody>
      </p:sp>
    </p:spTree>
    <p:extLst>
      <p:ext uri="{BB962C8B-B14F-4D97-AF65-F5344CB8AC3E}">
        <p14:creationId xmlns:p14="http://schemas.microsoft.com/office/powerpoint/2010/main" val="520932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04" y="587085"/>
            <a:ext cx="8037095" cy="387893"/>
          </a:xfrm>
        </p:spPr>
        <p:txBody>
          <a:bodyPr>
            <a:normAutofit fontScale="90000"/>
          </a:bodyPr>
          <a:lstStyle/>
          <a:p>
            <a:pPr algn="ctr"/>
            <a:r>
              <a:rPr lang="en-US" dirty="0" smtClean="0"/>
              <a:t>Comparison of Company </a:t>
            </a:r>
            <a:r>
              <a:rPr lang="en-US" dirty="0"/>
              <a:t>C</a:t>
            </a:r>
            <a:r>
              <a:rPr lang="en-US" dirty="0" smtClean="0"/>
              <a:t>ontributions in Spark 2.0</a:t>
            </a:r>
            <a:endParaRPr lang="en-US" dirty="0"/>
          </a:p>
        </p:txBody>
      </p:sp>
      <p:graphicFrame>
        <p:nvGraphicFramePr>
          <p:cNvPr id="3" name="Chart 2"/>
          <p:cNvGraphicFramePr>
            <a:graphicFrameLocks/>
          </p:cNvGraphicFramePr>
          <p:nvPr>
            <p:extLst/>
          </p:nvPr>
        </p:nvGraphicFramePr>
        <p:xfrm>
          <a:off x="1341835" y="2717530"/>
          <a:ext cx="6409135" cy="292663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914402" y="1678783"/>
            <a:ext cx="7645400" cy="923330"/>
          </a:xfrm>
          <a:prstGeom prst="rect">
            <a:avLst/>
          </a:prstGeom>
          <a:noFill/>
        </p:spPr>
        <p:txBody>
          <a:bodyPr wrap="square" rtlCol="0">
            <a:spAutoFit/>
          </a:bodyPr>
          <a:lstStyle/>
          <a:p>
            <a:pPr marL="214308" indent="-214308">
              <a:buFont typeface="Wingdings" charset="2"/>
              <a:buChar char="§"/>
            </a:pPr>
            <a:r>
              <a:rPr lang="en-US" dirty="0" err="1">
                <a:solidFill>
                  <a:srgbClr val="000000"/>
                </a:solidFill>
              </a:rPr>
              <a:t>Databricks</a:t>
            </a:r>
            <a:r>
              <a:rPr lang="en-US" dirty="0">
                <a:solidFill>
                  <a:srgbClr val="000000"/>
                </a:solidFill>
              </a:rPr>
              <a:t> is active across the board, but especially in Spark SQL</a:t>
            </a:r>
          </a:p>
          <a:p>
            <a:pPr marL="214308" indent="-214308">
              <a:buFont typeface="Wingdings" charset="2"/>
              <a:buChar char="§"/>
            </a:pPr>
            <a:r>
              <a:rPr lang="en-US" dirty="0">
                <a:solidFill>
                  <a:srgbClr val="000000"/>
                </a:solidFill>
              </a:rPr>
              <a:t>IBM is prominent in every component, but dominates in </a:t>
            </a:r>
            <a:r>
              <a:rPr lang="en-US" dirty="0">
                <a:solidFill>
                  <a:srgbClr val="007DAD"/>
                </a:solidFill>
              </a:rPr>
              <a:t>Spark ML</a:t>
            </a:r>
            <a:r>
              <a:rPr lang="en-US" dirty="0">
                <a:solidFill>
                  <a:srgbClr val="000000"/>
                </a:solidFill>
              </a:rPr>
              <a:t>, </a:t>
            </a:r>
            <a:r>
              <a:rPr lang="en-US" dirty="0" err="1">
                <a:solidFill>
                  <a:srgbClr val="007DAD"/>
                </a:solidFill>
              </a:rPr>
              <a:t>PySpark</a:t>
            </a:r>
            <a:r>
              <a:rPr lang="en-US" dirty="0">
                <a:solidFill>
                  <a:srgbClr val="007DAD"/>
                </a:solidFill>
              </a:rPr>
              <a:t> </a:t>
            </a:r>
            <a:r>
              <a:rPr lang="en-US" dirty="0">
                <a:solidFill>
                  <a:srgbClr val="000000"/>
                </a:solidFill>
              </a:rPr>
              <a:t>and </a:t>
            </a:r>
            <a:r>
              <a:rPr lang="en-US" dirty="0" err="1">
                <a:solidFill>
                  <a:srgbClr val="007DAD"/>
                </a:solidFill>
              </a:rPr>
              <a:t>SparkR</a:t>
            </a:r>
            <a:endParaRPr lang="en-US" dirty="0">
              <a:solidFill>
                <a:srgbClr val="007DAD"/>
              </a:solidFill>
            </a:endParaRPr>
          </a:p>
        </p:txBody>
      </p:sp>
    </p:spTree>
    <p:extLst>
      <p:ext uri="{BB962C8B-B14F-4D97-AF65-F5344CB8AC3E}">
        <p14:creationId xmlns:p14="http://schemas.microsoft.com/office/powerpoint/2010/main" val="822784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860" y="3012834"/>
            <a:ext cx="8545512" cy="501650"/>
          </a:xfrm>
        </p:spPr>
        <p:txBody>
          <a:bodyPr/>
          <a:lstStyle/>
          <a:p>
            <a:pPr algn="ctr"/>
            <a:r>
              <a:rPr lang="en-US" smtClean="0"/>
              <a:t>Spark Internals</a:t>
            </a:r>
            <a:endParaRPr lang="en-US"/>
          </a:p>
        </p:txBody>
      </p:sp>
    </p:spTree>
    <p:extLst>
      <p:ext uri="{BB962C8B-B14F-4D97-AF65-F5344CB8AC3E}">
        <p14:creationId xmlns:p14="http://schemas.microsoft.com/office/powerpoint/2010/main" val="150035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08477" y="604061"/>
            <a:ext cx="5769659" cy="461665"/>
          </a:xfrm>
          <a:prstGeom prst="rect">
            <a:avLst/>
          </a:prstGeom>
        </p:spPr>
        <p:txBody>
          <a:bodyPr vert="horz" wrap="square" lIns="0" tIns="0" rIns="0" bIns="0" numCol="1" rtlCol="0" anchor="ctr" anchorCtr="0" compatLnSpc="1">
            <a:prstTxWarp prst="textNoShape">
              <a:avLst/>
            </a:prstTxWarp>
            <a:spAutoFit/>
          </a:bodyPr>
          <a:lstStyle/>
          <a:p>
            <a:pPr marL="9525"/>
            <a:r>
              <a:rPr sz="3000" spc="-4" dirty="0"/>
              <a:t>Spark</a:t>
            </a:r>
            <a:r>
              <a:rPr sz="3000" spc="-37" dirty="0"/>
              <a:t> </a:t>
            </a:r>
            <a:r>
              <a:rPr sz="3000" spc="-4" dirty="0"/>
              <a:t>Terminology</a:t>
            </a:r>
          </a:p>
        </p:txBody>
      </p:sp>
      <p:sp>
        <p:nvSpPr>
          <p:cNvPr id="4" name="object 4"/>
          <p:cNvSpPr txBox="1"/>
          <p:nvPr/>
        </p:nvSpPr>
        <p:spPr>
          <a:xfrm>
            <a:off x="457200" y="1427892"/>
            <a:ext cx="8382001" cy="4757713"/>
          </a:xfrm>
          <a:prstGeom prst="rect">
            <a:avLst/>
          </a:prstGeom>
        </p:spPr>
        <p:txBody>
          <a:bodyPr vert="horz" wrap="square" lIns="0" tIns="0" rIns="0" bIns="0" rtlCol="0">
            <a:spAutoFit/>
          </a:bodyPr>
          <a:lstStyle/>
          <a:p>
            <a:pPr marL="9524">
              <a:tabLst>
                <a:tab pos="180970" algn="l"/>
              </a:tabLst>
            </a:pPr>
            <a:r>
              <a:rPr sz="1500" b="1" dirty="0">
                <a:solidFill>
                  <a:prstClr val="black"/>
                </a:solidFill>
                <a:cs typeface="Arial"/>
              </a:rPr>
              <a:t>Context</a:t>
            </a:r>
            <a:r>
              <a:rPr sz="1500" b="1" spc="-75" dirty="0">
                <a:solidFill>
                  <a:prstClr val="black"/>
                </a:solidFill>
                <a:cs typeface="Arial"/>
              </a:rPr>
              <a:t> </a:t>
            </a:r>
            <a:r>
              <a:rPr sz="1500" b="1" dirty="0">
                <a:solidFill>
                  <a:prstClr val="black"/>
                </a:solidFill>
                <a:cs typeface="Arial"/>
              </a:rPr>
              <a:t>(Connection):</a:t>
            </a:r>
            <a:endParaRPr sz="1500" dirty="0">
              <a:solidFill>
                <a:prstClr val="black"/>
              </a:solidFill>
              <a:cs typeface="Arial"/>
            </a:endParaRPr>
          </a:p>
          <a:p>
            <a:pPr marL="438139" marR="3810" lvl="1" indent="-171446">
              <a:lnSpc>
                <a:spcPct val="99500"/>
              </a:lnSpc>
              <a:spcBef>
                <a:spcPts val="7"/>
              </a:spcBef>
              <a:buFontTx/>
              <a:buChar char="–"/>
              <a:tabLst>
                <a:tab pos="438139" algn="l"/>
              </a:tabLst>
            </a:pPr>
            <a:r>
              <a:rPr sz="1500" dirty="0">
                <a:solidFill>
                  <a:prstClr val="black"/>
                </a:solidFill>
                <a:cs typeface="Arial"/>
              </a:rPr>
              <a:t>Represents a connection to the Spark cluster. The Application which initiated  the context can submit one or several jobs, sequentially or in parallel, batch</a:t>
            </a:r>
            <a:r>
              <a:rPr sz="1500" spc="-91" dirty="0">
                <a:solidFill>
                  <a:prstClr val="black"/>
                </a:solidFill>
                <a:cs typeface="Arial"/>
              </a:rPr>
              <a:t> </a:t>
            </a:r>
            <a:r>
              <a:rPr sz="1500" dirty="0">
                <a:solidFill>
                  <a:prstClr val="black"/>
                </a:solidFill>
                <a:cs typeface="Arial"/>
              </a:rPr>
              <a:t>or  interactively.</a:t>
            </a:r>
            <a:endParaRPr lang="en-US" sz="1500" dirty="0">
              <a:solidFill>
                <a:prstClr val="black"/>
              </a:solidFill>
              <a:cs typeface="Arial"/>
            </a:endParaRPr>
          </a:p>
          <a:p>
            <a:pPr marL="180970" indent="-171446">
              <a:lnSpc>
                <a:spcPts val="1756"/>
              </a:lnSpc>
              <a:buFont typeface="Arial"/>
              <a:buChar char="§"/>
              <a:tabLst>
                <a:tab pos="180970" algn="l"/>
              </a:tabLst>
            </a:pPr>
            <a:endParaRPr lang="en-US" sz="1500" dirty="0">
              <a:solidFill>
                <a:prstClr val="black"/>
              </a:solidFill>
              <a:cs typeface="Arial"/>
            </a:endParaRPr>
          </a:p>
          <a:p>
            <a:pPr marL="9524">
              <a:lnSpc>
                <a:spcPts val="1756"/>
              </a:lnSpc>
              <a:tabLst>
                <a:tab pos="180970" algn="l"/>
              </a:tabLst>
            </a:pPr>
            <a:r>
              <a:rPr sz="1500" b="1" dirty="0" smtClean="0">
                <a:solidFill>
                  <a:prstClr val="black"/>
                </a:solidFill>
                <a:cs typeface="Arial"/>
              </a:rPr>
              <a:t>Driver </a:t>
            </a:r>
            <a:r>
              <a:rPr sz="1500" b="1" dirty="0">
                <a:solidFill>
                  <a:prstClr val="black"/>
                </a:solidFill>
                <a:cs typeface="Arial"/>
              </a:rPr>
              <a:t>(Coordinator</a:t>
            </a:r>
            <a:r>
              <a:rPr sz="1500" b="1" spc="-75"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marR="175256" lvl="1" indent="-171446">
              <a:lnSpc>
                <a:spcPts val="1650"/>
              </a:lnSpc>
              <a:spcBef>
                <a:spcPts val="30"/>
              </a:spcBef>
              <a:buFontTx/>
              <a:buChar char="–"/>
              <a:tabLst>
                <a:tab pos="438139" algn="l"/>
              </a:tabLst>
            </a:pPr>
            <a:r>
              <a:rPr sz="1500" dirty="0">
                <a:solidFill>
                  <a:prstClr val="black"/>
                </a:solidFill>
                <a:cs typeface="Arial"/>
              </a:rPr>
              <a:t>The program or process running the Spark context. Responsible for</a:t>
            </a:r>
            <a:r>
              <a:rPr sz="1500" spc="-79" dirty="0">
                <a:solidFill>
                  <a:prstClr val="black"/>
                </a:solidFill>
                <a:cs typeface="Arial"/>
              </a:rPr>
              <a:t> </a:t>
            </a:r>
            <a:r>
              <a:rPr sz="1500" dirty="0">
                <a:solidFill>
                  <a:prstClr val="black"/>
                </a:solidFill>
                <a:cs typeface="Arial"/>
              </a:rPr>
              <a:t>running  jobs over the cluster and converting the App into a set of</a:t>
            </a:r>
            <a:r>
              <a:rPr sz="1500" spc="-82" dirty="0">
                <a:solidFill>
                  <a:prstClr val="black"/>
                </a:solidFill>
                <a:cs typeface="Arial"/>
              </a:rPr>
              <a:t> </a:t>
            </a:r>
            <a:r>
              <a:rPr sz="1500" dirty="0">
                <a:solidFill>
                  <a:prstClr val="black"/>
                </a:solidFill>
                <a:cs typeface="Arial"/>
              </a:rPr>
              <a:t>tasks</a:t>
            </a:r>
            <a:endParaRPr lang="en-US" sz="1500" dirty="0">
              <a:solidFill>
                <a:prstClr val="black"/>
              </a:solidFill>
              <a:cs typeface="Arial"/>
            </a:endParaRPr>
          </a:p>
          <a:p>
            <a:pPr marL="438139" marR="175256" lvl="1" indent="-171446">
              <a:lnSpc>
                <a:spcPts val="1650"/>
              </a:lnSpc>
              <a:spcBef>
                <a:spcPts val="30"/>
              </a:spcBef>
              <a:buFontTx/>
              <a:buChar char="–"/>
              <a:tabLst>
                <a:tab pos="438139" algn="l"/>
              </a:tabLst>
            </a:pPr>
            <a:endParaRPr sz="1500" dirty="0">
              <a:solidFill>
                <a:prstClr val="black"/>
              </a:solidFill>
              <a:cs typeface="Arial"/>
            </a:endParaRPr>
          </a:p>
          <a:p>
            <a:pPr marL="9524">
              <a:lnSpc>
                <a:spcPts val="1770"/>
              </a:lnSpc>
              <a:tabLst>
                <a:tab pos="180970" algn="l"/>
              </a:tabLst>
            </a:pPr>
            <a:r>
              <a:rPr sz="1500" b="1" dirty="0">
                <a:solidFill>
                  <a:prstClr val="black"/>
                </a:solidFill>
                <a:cs typeface="Arial"/>
              </a:rPr>
              <a:t>Job (Query / Query</a:t>
            </a:r>
            <a:r>
              <a:rPr sz="1500" b="1" spc="-82" dirty="0">
                <a:solidFill>
                  <a:prstClr val="black"/>
                </a:solidFill>
                <a:cs typeface="Arial"/>
              </a:rPr>
              <a:t> </a:t>
            </a:r>
            <a:r>
              <a:rPr sz="1500" b="1" dirty="0">
                <a:solidFill>
                  <a:prstClr val="black"/>
                </a:solidFill>
                <a:cs typeface="Arial"/>
              </a:rPr>
              <a:t>plan):</a:t>
            </a:r>
            <a:endParaRPr sz="1500" dirty="0">
              <a:solidFill>
                <a:prstClr val="black"/>
              </a:solidFill>
              <a:cs typeface="Arial"/>
            </a:endParaRPr>
          </a:p>
          <a:p>
            <a:pPr marL="438139" marR="271456" lvl="1" indent="-171446">
              <a:lnSpc>
                <a:spcPct val="99500"/>
              </a:lnSpc>
              <a:spcBef>
                <a:spcPts val="7"/>
              </a:spcBef>
              <a:buFontTx/>
              <a:buChar char="–"/>
              <a:tabLst>
                <a:tab pos="438139" algn="l"/>
              </a:tabLst>
            </a:pPr>
            <a:r>
              <a:rPr sz="1500" dirty="0">
                <a:solidFill>
                  <a:prstClr val="black"/>
                </a:solidFill>
                <a:cs typeface="Arial"/>
              </a:rPr>
              <a:t>A piece of logic (code) which will take some input from HDFS (or the local  filesystem), perform some computations (transformations and actions)</a:t>
            </a:r>
            <a:r>
              <a:rPr sz="1500" spc="-79" dirty="0">
                <a:solidFill>
                  <a:prstClr val="black"/>
                </a:solidFill>
                <a:cs typeface="Arial"/>
              </a:rPr>
              <a:t> </a:t>
            </a:r>
            <a:r>
              <a:rPr sz="1500" dirty="0">
                <a:solidFill>
                  <a:prstClr val="black"/>
                </a:solidFill>
                <a:cs typeface="Arial"/>
              </a:rPr>
              <a:t>and  write some output</a:t>
            </a:r>
            <a:r>
              <a:rPr sz="1500" spc="-79" dirty="0">
                <a:solidFill>
                  <a:prstClr val="black"/>
                </a:solidFill>
                <a:cs typeface="Arial"/>
              </a:rPr>
              <a:t> </a:t>
            </a:r>
            <a:r>
              <a:rPr sz="1500" dirty="0">
                <a:solidFill>
                  <a:prstClr val="black"/>
                </a:solidFill>
                <a:cs typeface="Arial"/>
              </a:rPr>
              <a:t>back.</a:t>
            </a:r>
            <a:endParaRPr lang="en-US" sz="1500" dirty="0">
              <a:solidFill>
                <a:prstClr val="black"/>
              </a:solidFill>
              <a:cs typeface="Arial"/>
            </a:endParaRPr>
          </a:p>
          <a:p>
            <a:pPr marL="438139" marR="271456" lvl="1" indent="-171446">
              <a:lnSpc>
                <a:spcPct val="99500"/>
              </a:lnSpc>
              <a:spcBef>
                <a:spcPts val="7"/>
              </a:spcBef>
              <a:buFontTx/>
              <a:buChar char="–"/>
              <a:tabLst>
                <a:tab pos="438139" algn="l"/>
              </a:tabLst>
            </a:pPr>
            <a:endParaRPr sz="1500" dirty="0">
              <a:solidFill>
                <a:prstClr val="black"/>
              </a:solidFill>
              <a:cs typeface="Arial"/>
            </a:endParaRPr>
          </a:p>
          <a:p>
            <a:pPr marL="9524">
              <a:lnSpc>
                <a:spcPts val="1756"/>
              </a:lnSpc>
              <a:tabLst>
                <a:tab pos="180970" algn="l"/>
              </a:tabLst>
            </a:pPr>
            <a:r>
              <a:rPr sz="1500" b="1" dirty="0">
                <a:solidFill>
                  <a:prstClr val="black"/>
                </a:solidFill>
                <a:cs typeface="Arial"/>
              </a:rPr>
              <a:t>Stage</a:t>
            </a:r>
            <a:r>
              <a:rPr sz="1500" b="1" spc="-75" dirty="0">
                <a:solidFill>
                  <a:prstClr val="black"/>
                </a:solidFill>
                <a:cs typeface="Arial"/>
              </a:rPr>
              <a:t> </a:t>
            </a:r>
            <a:r>
              <a:rPr sz="1500" b="1" dirty="0">
                <a:solidFill>
                  <a:prstClr val="black"/>
                </a:solidFill>
                <a:cs typeface="Arial"/>
              </a:rPr>
              <a:t>(Subplan)</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Jobs are divided into</a:t>
            </a:r>
            <a:r>
              <a:rPr sz="1500" spc="-75" dirty="0">
                <a:solidFill>
                  <a:prstClr val="black"/>
                </a:solidFill>
                <a:cs typeface="Arial"/>
              </a:rPr>
              <a:t> </a:t>
            </a:r>
            <a:r>
              <a:rPr sz="1500" dirty="0">
                <a:solidFill>
                  <a:prstClr val="black"/>
                </a:solidFill>
                <a:cs typeface="Arial"/>
              </a:rPr>
              <a:t>stages</a:t>
            </a:r>
            <a:endParaRPr lang="en-US" sz="1500" dirty="0">
              <a:solidFill>
                <a:prstClr val="black"/>
              </a:solidFill>
              <a:cs typeface="Arial"/>
            </a:endParaRPr>
          </a:p>
          <a:p>
            <a:pPr marL="438139" lvl="1" indent="-171446">
              <a:buFontTx/>
              <a:buChar char="–"/>
              <a:tabLst>
                <a:tab pos="438139" algn="l"/>
              </a:tabLst>
            </a:pPr>
            <a:endParaRPr sz="1500" dirty="0">
              <a:solidFill>
                <a:prstClr val="black"/>
              </a:solidFill>
              <a:cs typeface="Arial"/>
            </a:endParaRPr>
          </a:p>
          <a:p>
            <a:pPr marL="9524">
              <a:spcBef>
                <a:spcPts val="30"/>
              </a:spcBef>
              <a:tabLst>
                <a:tab pos="180970" algn="l"/>
              </a:tabLst>
            </a:pPr>
            <a:r>
              <a:rPr sz="1500" b="1" dirty="0">
                <a:solidFill>
                  <a:prstClr val="black"/>
                </a:solidFill>
                <a:cs typeface="Arial"/>
              </a:rPr>
              <a:t>Tasks (Sub</a:t>
            </a:r>
            <a:r>
              <a:rPr sz="1500" b="1" spc="-79" dirty="0">
                <a:solidFill>
                  <a:prstClr val="black"/>
                </a:solidFill>
                <a:cs typeface="Arial"/>
              </a:rPr>
              <a:t> </a:t>
            </a:r>
            <a:r>
              <a:rPr sz="1500" b="1" dirty="0">
                <a:solidFill>
                  <a:prstClr val="black"/>
                </a:solidFill>
                <a:cs typeface="Arial"/>
              </a:rPr>
              <a:t>section)</a:t>
            </a:r>
            <a:endParaRPr sz="1500" dirty="0">
              <a:solidFill>
                <a:prstClr val="black"/>
              </a:solidFill>
              <a:cs typeface="Arial"/>
            </a:endParaRPr>
          </a:p>
          <a:p>
            <a:pPr marL="438139" marR="99058" lvl="1" indent="-171446">
              <a:lnSpc>
                <a:spcPts val="1650"/>
              </a:lnSpc>
              <a:spcBef>
                <a:spcPts val="30"/>
              </a:spcBef>
              <a:buFontTx/>
              <a:buChar char="–"/>
              <a:tabLst>
                <a:tab pos="438139" algn="l"/>
              </a:tabLst>
            </a:pPr>
            <a:r>
              <a:rPr sz="1500" dirty="0">
                <a:solidFill>
                  <a:prstClr val="black"/>
                </a:solidFill>
                <a:cs typeface="Arial"/>
              </a:rPr>
              <a:t>Each stage is made up of tasks. One task is</a:t>
            </a:r>
            <a:r>
              <a:rPr sz="1500" spc="-85" dirty="0">
                <a:solidFill>
                  <a:prstClr val="black"/>
                </a:solidFill>
                <a:cs typeface="Arial"/>
              </a:rPr>
              <a:t> </a:t>
            </a:r>
            <a:r>
              <a:rPr sz="1500" dirty="0">
                <a:solidFill>
                  <a:prstClr val="black"/>
                </a:solidFill>
                <a:cs typeface="Arial"/>
              </a:rPr>
              <a:t>executed  on one partition (of data) by one</a:t>
            </a:r>
            <a:r>
              <a:rPr sz="1500" spc="-79" dirty="0">
                <a:solidFill>
                  <a:prstClr val="black"/>
                </a:solidFill>
                <a:cs typeface="Arial"/>
              </a:rPr>
              <a:t> </a:t>
            </a:r>
            <a:r>
              <a:rPr sz="1500" dirty="0">
                <a:solidFill>
                  <a:prstClr val="black"/>
                </a:solidFill>
                <a:cs typeface="Arial"/>
              </a:rPr>
              <a:t>executor</a:t>
            </a:r>
            <a:endParaRPr lang="en-US" sz="1500" dirty="0">
              <a:solidFill>
                <a:prstClr val="black"/>
              </a:solidFill>
              <a:cs typeface="Arial"/>
            </a:endParaRPr>
          </a:p>
          <a:p>
            <a:pPr marL="438139" marR="99058" lvl="1" indent="-171446">
              <a:lnSpc>
                <a:spcPts val="1650"/>
              </a:lnSpc>
              <a:spcBef>
                <a:spcPts val="30"/>
              </a:spcBef>
              <a:buFontTx/>
              <a:buChar char="–"/>
              <a:tabLst>
                <a:tab pos="438139" algn="l"/>
              </a:tabLst>
            </a:pPr>
            <a:endParaRPr sz="1500" dirty="0">
              <a:solidFill>
                <a:prstClr val="black"/>
              </a:solidFill>
              <a:cs typeface="Arial"/>
            </a:endParaRPr>
          </a:p>
          <a:p>
            <a:pPr marL="9524">
              <a:lnSpc>
                <a:spcPts val="1695"/>
              </a:lnSpc>
              <a:tabLst>
                <a:tab pos="180970" algn="l"/>
              </a:tabLst>
            </a:pPr>
            <a:r>
              <a:rPr sz="1500" b="1" dirty="0">
                <a:solidFill>
                  <a:prstClr val="black"/>
                </a:solidFill>
                <a:cs typeface="Arial"/>
              </a:rPr>
              <a:t>Executor (Sub</a:t>
            </a:r>
            <a:r>
              <a:rPr sz="1500" b="1" spc="-79"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The process responsible for executing a task on a worker</a:t>
            </a:r>
            <a:r>
              <a:rPr sz="1500" spc="-75" dirty="0">
                <a:solidFill>
                  <a:prstClr val="black"/>
                </a:solidFill>
                <a:cs typeface="Arial"/>
              </a:rPr>
              <a:t> </a:t>
            </a:r>
            <a:r>
              <a:rPr sz="1500" dirty="0">
                <a:solidFill>
                  <a:prstClr val="black"/>
                </a:solidFill>
                <a:cs typeface="Arial"/>
              </a:rPr>
              <a:t>node</a:t>
            </a:r>
          </a:p>
        </p:txBody>
      </p:sp>
    </p:spTree>
    <p:extLst>
      <p:ext uri="{BB962C8B-B14F-4D97-AF65-F5344CB8AC3E}">
        <p14:creationId xmlns:p14="http://schemas.microsoft.com/office/powerpoint/2010/main" val="890459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136" y="2665593"/>
            <a:ext cx="8545512" cy="501650"/>
          </a:xfrm>
        </p:spPr>
        <p:txBody>
          <a:bodyPr/>
          <a:lstStyle/>
          <a:p>
            <a:pPr algn="ctr"/>
            <a:r>
              <a:rPr lang="en-US" dirty="0" smtClean="0"/>
              <a:t>Data Science Experience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594" y="3453704"/>
            <a:ext cx="1208596" cy="513372"/>
          </a:xfrm>
          <a:prstGeom prst="rect">
            <a:avLst/>
          </a:prstGeom>
        </p:spPr>
      </p:pic>
    </p:spTree>
    <p:extLst>
      <p:ext uri="{BB962C8B-B14F-4D97-AF65-F5344CB8AC3E}">
        <p14:creationId xmlns:p14="http://schemas.microsoft.com/office/powerpoint/2010/main" val="168705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5666" y="669665"/>
            <a:ext cx="8569171" cy="369332"/>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a:t>
            </a:r>
            <a:r>
              <a:rPr spc="-23" dirty="0"/>
              <a:t> </a:t>
            </a:r>
            <a:r>
              <a:rPr spc="-4" dirty="0"/>
              <a:t>Architecture</a:t>
            </a:r>
          </a:p>
        </p:txBody>
      </p:sp>
      <p:sp>
        <p:nvSpPr>
          <p:cNvPr id="4" name="object 4"/>
          <p:cNvSpPr/>
          <p:nvPr/>
        </p:nvSpPr>
        <p:spPr>
          <a:xfrm>
            <a:off x="1266828" y="2637234"/>
            <a:ext cx="6641306" cy="2765822"/>
          </a:xfrm>
          <a:prstGeom prst="rect">
            <a:avLst/>
          </a:prstGeom>
          <a:blipFill>
            <a:blip r:embed="rId2" cstate="print"/>
            <a:stretch>
              <a:fillRect/>
            </a:stretch>
          </a:blipFill>
        </p:spPr>
        <p:txBody>
          <a:bodyPr wrap="square" lIns="0" tIns="0" rIns="0" bIns="0" rtlCol="0"/>
          <a:lstStyle/>
          <a:p>
            <a:endParaRPr sz="1349">
              <a:solidFill>
                <a:prstClr val="black"/>
              </a:solidFill>
            </a:endParaRPr>
          </a:p>
        </p:txBody>
      </p:sp>
      <p:sp>
        <p:nvSpPr>
          <p:cNvPr id="5" name="object 5"/>
          <p:cNvSpPr/>
          <p:nvPr/>
        </p:nvSpPr>
        <p:spPr>
          <a:xfrm>
            <a:off x="4548524" y="2384823"/>
            <a:ext cx="5715" cy="318135"/>
          </a:xfrm>
          <a:custGeom>
            <a:avLst/>
            <a:gdLst/>
            <a:ahLst/>
            <a:cxnLst/>
            <a:rect l="l" t="t" r="r" b="b"/>
            <a:pathLst>
              <a:path w="7620" h="424180">
                <a:moveTo>
                  <a:pt x="7489" y="0"/>
                </a:moveTo>
                <a:lnTo>
                  <a:pt x="0" y="423865"/>
                </a:lnTo>
              </a:path>
            </a:pathLst>
          </a:custGeom>
          <a:ln w="25399">
            <a:solidFill>
              <a:srgbClr val="000000"/>
            </a:solidFill>
          </a:ln>
        </p:spPr>
        <p:txBody>
          <a:bodyPr wrap="square" lIns="0" tIns="0" rIns="0" bIns="0" rtlCol="0"/>
          <a:lstStyle/>
          <a:p>
            <a:endParaRPr sz="1349">
              <a:solidFill>
                <a:prstClr val="black"/>
              </a:solidFill>
            </a:endParaRPr>
          </a:p>
        </p:txBody>
      </p:sp>
      <p:sp>
        <p:nvSpPr>
          <p:cNvPr id="6" name="object 6"/>
          <p:cNvSpPr/>
          <p:nvPr/>
        </p:nvSpPr>
        <p:spPr>
          <a:xfrm>
            <a:off x="4502248" y="2625691"/>
            <a:ext cx="95249" cy="96202"/>
          </a:xfrm>
          <a:custGeom>
            <a:avLst/>
            <a:gdLst/>
            <a:ahLst/>
            <a:cxnLst/>
            <a:rect l="l" t="t" r="r" b="b"/>
            <a:pathLst>
              <a:path w="127000" h="128269">
                <a:moveTo>
                  <a:pt x="0" y="0"/>
                </a:moveTo>
                <a:lnTo>
                  <a:pt x="61252" y="128104"/>
                </a:lnTo>
                <a:lnTo>
                  <a:pt x="101044" y="51917"/>
                </a:lnTo>
                <a:lnTo>
                  <a:pt x="62598" y="51917"/>
                </a:lnTo>
                <a:lnTo>
                  <a:pt x="0" y="0"/>
                </a:lnTo>
                <a:close/>
              </a:path>
              <a:path w="127000" h="128269">
                <a:moveTo>
                  <a:pt x="126987" y="2247"/>
                </a:moveTo>
                <a:lnTo>
                  <a:pt x="62598" y="51917"/>
                </a:lnTo>
                <a:lnTo>
                  <a:pt x="101044" y="51917"/>
                </a:lnTo>
                <a:lnTo>
                  <a:pt x="126987" y="2247"/>
                </a:lnTo>
                <a:close/>
              </a:path>
            </a:pathLst>
          </a:custGeom>
          <a:solidFill>
            <a:srgbClr val="000000"/>
          </a:solidFill>
        </p:spPr>
        <p:txBody>
          <a:bodyPr wrap="square" lIns="0" tIns="0" rIns="0" bIns="0" rtlCol="0"/>
          <a:lstStyle/>
          <a:p>
            <a:endParaRPr sz="1349">
              <a:solidFill>
                <a:prstClr val="black"/>
              </a:solidFill>
            </a:endParaRPr>
          </a:p>
        </p:txBody>
      </p:sp>
      <p:sp>
        <p:nvSpPr>
          <p:cNvPr id="7" name="object 7"/>
          <p:cNvSpPr txBox="1"/>
          <p:nvPr/>
        </p:nvSpPr>
        <p:spPr>
          <a:xfrm>
            <a:off x="3933827" y="1868091"/>
            <a:ext cx="1239679" cy="311624"/>
          </a:xfrm>
          <a:prstGeom prst="rect">
            <a:avLst/>
          </a:prstGeom>
          <a:ln w="12699">
            <a:solidFill>
              <a:srgbClr val="000000"/>
            </a:solidFill>
          </a:ln>
        </p:spPr>
        <p:txBody>
          <a:bodyPr vert="horz" wrap="square" lIns="0" tIns="125730" rIns="0" bIns="0" rtlCol="0">
            <a:spAutoFit/>
          </a:bodyPr>
          <a:lstStyle/>
          <a:p>
            <a:pPr marL="256693">
              <a:spcBef>
                <a:spcPts val="990"/>
              </a:spcBef>
            </a:pPr>
            <a:r>
              <a:rPr sz="1200" dirty="0">
                <a:solidFill>
                  <a:prstClr val="black"/>
                </a:solidFill>
                <a:latin typeface="Arial"/>
                <a:cs typeface="Arial"/>
              </a:rPr>
              <a:t>Application</a:t>
            </a:r>
          </a:p>
        </p:txBody>
      </p:sp>
    </p:spTree>
    <p:extLst>
      <p:ext uri="{BB962C8B-B14F-4D97-AF65-F5344CB8AC3E}">
        <p14:creationId xmlns:p14="http://schemas.microsoft.com/office/powerpoint/2010/main" val="2132723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297783" y="4110041"/>
            <a:ext cx="540544" cy="253841"/>
          </a:xfrm>
          <a:custGeom>
            <a:avLst/>
            <a:gdLst/>
            <a:ahLst/>
            <a:cxnLst/>
            <a:rect l="l" t="t" r="r" b="b"/>
            <a:pathLst>
              <a:path w="720725" h="338454">
                <a:moveTo>
                  <a:pt x="0" y="338137"/>
                </a:moveTo>
                <a:lnTo>
                  <a:pt x="720725" y="338137"/>
                </a:lnTo>
                <a:lnTo>
                  <a:pt x="720725" y="0"/>
                </a:lnTo>
                <a:lnTo>
                  <a:pt x="0" y="0"/>
                </a:lnTo>
                <a:lnTo>
                  <a:pt x="0" y="338137"/>
                </a:lnTo>
                <a:close/>
              </a:path>
            </a:pathLst>
          </a:custGeom>
          <a:solidFill>
            <a:srgbClr val="000000"/>
          </a:solidFill>
        </p:spPr>
        <p:txBody>
          <a:bodyPr wrap="square" lIns="0" tIns="0" rIns="0" bIns="0" rtlCol="0"/>
          <a:lstStyle/>
          <a:p>
            <a:endParaRPr sz="1349">
              <a:solidFill>
                <a:prstClr val="black"/>
              </a:solidFill>
            </a:endParaRPr>
          </a:p>
        </p:txBody>
      </p:sp>
      <p:sp>
        <p:nvSpPr>
          <p:cNvPr id="6" name="object 6"/>
          <p:cNvSpPr/>
          <p:nvPr/>
        </p:nvSpPr>
        <p:spPr>
          <a:xfrm>
            <a:off x="1297783" y="4110041"/>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7" name="object 7"/>
          <p:cNvSpPr/>
          <p:nvPr/>
        </p:nvSpPr>
        <p:spPr>
          <a:xfrm>
            <a:off x="1245396" y="4171951"/>
            <a:ext cx="540544" cy="253841"/>
          </a:xfrm>
          <a:custGeom>
            <a:avLst/>
            <a:gdLst/>
            <a:ahLst/>
            <a:cxnLst/>
            <a:rect l="l" t="t" r="r" b="b"/>
            <a:pathLst>
              <a:path w="720725" h="338454">
                <a:moveTo>
                  <a:pt x="0" y="338138"/>
                </a:moveTo>
                <a:lnTo>
                  <a:pt x="720725" y="338138"/>
                </a:lnTo>
                <a:lnTo>
                  <a:pt x="720725" y="0"/>
                </a:lnTo>
                <a:lnTo>
                  <a:pt x="0" y="0"/>
                </a:lnTo>
                <a:lnTo>
                  <a:pt x="0" y="338138"/>
                </a:lnTo>
                <a:close/>
              </a:path>
            </a:pathLst>
          </a:custGeom>
          <a:solidFill>
            <a:srgbClr val="B8B8B8"/>
          </a:solidFill>
        </p:spPr>
        <p:txBody>
          <a:bodyPr wrap="square" lIns="0" tIns="0" rIns="0" bIns="0" rtlCol="0"/>
          <a:lstStyle/>
          <a:p>
            <a:endParaRPr sz="1349">
              <a:solidFill>
                <a:prstClr val="black"/>
              </a:solidFill>
            </a:endParaRPr>
          </a:p>
        </p:txBody>
      </p:sp>
      <p:sp>
        <p:nvSpPr>
          <p:cNvPr id="8" name="object 8"/>
          <p:cNvSpPr/>
          <p:nvPr/>
        </p:nvSpPr>
        <p:spPr>
          <a:xfrm>
            <a:off x="1245396" y="4171953"/>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9" name="object 9"/>
          <p:cNvSpPr/>
          <p:nvPr/>
        </p:nvSpPr>
        <p:spPr>
          <a:xfrm>
            <a:off x="2388396" y="3865960"/>
            <a:ext cx="1196817" cy="576262"/>
          </a:xfrm>
          <a:custGeom>
            <a:avLst/>
            <a:gdLst/>
            <a:ahLst/>
            <a:cxnLst/>
            <a:rect l="l" t="t" r="r" b="b"/>
            <a:pathLst>
              <a:path w="1595754" h="768350">
                <a:moveTo>
                  <a:pt x="0" y="768350"/>
                </a:moveTo>
                <a:lnTo>
                  <a:pt x="1595437" y="768350"/>
                </a:lnTo>
                <a:lnTo>
                  <a:pt x="1595437" y="0"/>
                </a:lnTo>
                <a:lnTo>
                  <a:pt x="0" y="0"/>
                </a:lnTo>
                <a:lnTo>
                  <a:pt x="0" y="768350"/>
                </a:lnTo>
                <a:close/>
              </a:path>
            </a:pathLst>
          </a:custGeom>
          <a:solidFill>
            <a:srgbClr val="000000"/>
          </a:solidFill>
        </p:spPr>
        <p:txBody>
          <a:bodyPr wrap="square" lIns="0" tIns="0" rIns="0" bIns="0" rtlCol="0"/>
          <a:lstStyle/>
          <a:p>
            <a:endParaRPr sz="1349">
              <a:solidFill>
                <a:prstClr val="black"/>
              </a:solidFill>
            </a:endParaRPr>
          </a:p>
        </p:txBody>
      </p:sp>
      <p:sp>
        <p:nvSpPr>
          <p:cNvPr id="10" name="object 10"/>
          <p:cNvSpPr/>
          <p:nvPr/>
        </p:nvSpPr>
        <p:spPr>
          <a:xfrm>
            <a:off x="2388396" y="3865960"/>
            <a:ext cx="1196817" cy="576262"/>
          </a:xfrm>
          <a:custGeom>
            <a:avLst/>
            <a:gdLst/>
            <a:ahLst/>
            <a:cxnLst/>
            <a:rect l="l" t="t" r="r" b="b"/>
            <a:pathLst>
              <a:path w="1595754"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1" name="object 11"/>
          <p:cNvSpPr/>
          <p:nvPr/>
        </p:nvSpPr>
        <p:spPr>
          <a:xfrm>
            <a:off x="2306241" y="3949304"/>
            <a:ext cx="1195388" cy="576262"/>
          </a:xfrm>
          <a:custGeom>
            <a:avLst/>
            <a:gdLst/>
            <a:ahLst/>
            <a:cxnLst/>
            <a:rect l="l" t="t" r="r" b="b"/>
            <a:pathLst>
              <a:path w="1593850" h="768350">
                <a:moveTo>
                  <a:pt x="0" y="768348"/>
                </a:moveTo>
                <a:lnTo>
                  <a:pt x="1593850" y="768348"/>
                </a:lnTo>
                <a:lnTo>
                  <a:pt x="1593850" y="0"/>
                </a:lnTo>
                <a:lnTo>
                  <a:pt x="0" y="0"/>
                </a:lnTo>
                <a:lnTo>
                  <a:pt x="0" y="768348"/>
                </a:lnTo>
                <a:close/>
              </a:path>
            </a:pathLst>
          </a:custGeom>
          <a:solidFill>
            <a:srgbClr val="B8B8B8"/>
          </a:solidFill>
        </p:spPr>
        <p:txBody>
          <a:bodyPr wrap="square" lIns="0" tIns="0" rIns="0" bIns="0" rtlCol="0"/>
          <a:lstStyle/>
          <a:p>
            <a:endParaRPr sz="1349">
              <a:solidFill>
                <a:prstClr val="black"/>
              </a:solidFill>
            </a:endParaRPr>
          </a:p>
        </p:txBody>
      </p:sp>
      <p:sp>
        <p:nvSpPr>
          <p:cNvPr id="12" name="object 12"/>
          <p:cNvSpPr/>
          <p:nvPr/>
        </p:nvSpPr>
        <p:spPr>
          <a:xfrm>
            <a:off x="2306241" y="3949303"/>
            <a:ext cx="1195388" cy="576262"/>
          </a:xfrm>
          <a:custGeom>
            <a:avLst/>
            <a:gdLst/>
            <a:ahLst/>
            <a:cxnLst/>
            <a:rect l="l" t="t" r="r" b="b"/>
            <a:pathLst>
              <a:path w="1593850" h="768350">
                <a:moveTo>
                  <a:pt x="0" y="0"/>
                </a:moveTo>
                <a:lnTo>
                  <a:pt x="1593848" y="0"/>
                </a:lnTo>
                <a:lnTo>
                  <a:pt x="159384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3" name="object 13"/>
          <p:cNvSpPr/>
          <p:nvPr/>
        </p:nvSpPr>
        <p:spPr>
          <a:xfrm>
            <a:off x="6481764" y="2817019"/>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000000"/>
          </a:solidFill>
        </p:spPr>
        <p:txBody>
          <a:bodyPr wrap="square" lIns="0" tIns="0" rIns="0" bIns="0" rtlCol="0"/>
          <a:lstStyle/>
          <a:p>
            <a:endParaRPr sz="1349">
              <a:solidFill>
                <a:prstClr val="black"/>
              </a:solidFill>
            </a:endParaRPr>
          </a:p>
        </p:txBody>
      </p:sp>
      <p:sp>
        <p:nvSpPr>
          <p:cNvPr id="14" name="object 14"/>
          <p:cNvSpPr/>
          <p:nvPr/>
        </p:nvSpPr>
        <p:spPr>
          <a:xfrm>
            <a:off x="6481764" y="2817022"/>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5" name="object 15"/>
          <p:cNvSpPr/>
          <p:nvPr/>
        </p:nvSpPr>
        <p:spPr>
          <a:xfrm>
            <a:off x="6373416" y="2880125"/>
            <a:ext cx="1127760" cy="691991"/>
          </a:xfrm>
          <a:custGeom>
            <a:avLst/>
            <a:gdLst/>
            <a:ahLst/>
            <a:cxnLst/>
            <a:rect l="l" t="t" r="r" b="b"/>
            <a:pathLst>
              <a:path w="1503679" h="922654">
                <a:moveTo>
                  <a:pt x="0" y="922336"/>
                </a:moveTo>
                <a:lnTo>
                  <a:pt x="1503362" y="922336"/>
                </a:lnTo>
                <a:lnTo>
                  <a:pt x="1503362" y="0"/>
                </a:lnTo>
                <a:lnTo>
                  <a:pt x="0" y="0"/>
                </a:lnTo>
                <a:lnTo>
                  <a:pt x="0" y="922336"/>
                </a:lnTo>
                <a:close/>
              </a:path>
            </a:pathLst>
          </a:custGeom>
          <a:solidFill>
            <a:srgbClr val="B8B8B8"/>
          </a:solidFill>
        </p:spPr>
        <p:txBody>
          <a:bodyPr wrap="square" lIns="0" tIns="0" rIns="0" bIns="0" rtlCol="0"/>
          <a:lstStyle/>
          <a:p>
            <a:endParaRPr sz="1349">
              <a:solidFill>
                <a:prstClr val="black"/>
              </a:solidFill>
            </a:endParaRPr>
          </a:p>
        </p:txBody>
      </p:sp>
      <p:sp>
        <p:nvSpPr>
          <p:cNvPr id="16" name="object 16"/>
          <p:cNvSpPr/>
          <p:nvPr/>
        </p:nvSpPr>
        <p:spPr>
          <a:xfrm>
            <a:off x="6373416" y="2880123"/>
            <a:ext cx="1127760" cy="691991"/>
          </a:xfrm>
          <a:custGeom>
            <a:avLst/>
            <a:gdLst/>
            <a:ahLst/>
            <a:cxnLst/>
            <a:rect l="l" t="t" r="r" b="b"/>
            <a:pathLst>
              <a:path w="1503679" h="922654">
                <a:moveTo>
                  <a:pt x="0" y="0"/>
                </a:moveTo>
                <a:lnTo>
                  <a:pt x="1503358" y="0"/>
                </a:lnTo>
                <a:lnTo>
                  <a:pt x="150335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7" name="object 17"/>
          <p:cNvSpPr/>
          <p:nvPr/>
        </p:nvSpPr>
        <p:spPr>
          <a:xfrm>
            <a:off x="2232424" y="4032646"/>
            <a:ext cx="1196817" cy="576262"/>
          </a:xfrm>
          <a:custGeom>
            <a:avLst/>
            <a:gdLst/>
            <a:ahLst/>
            <a:cxnLst/>
            <a:rect l="l" t="t" r="r" b="b"/>
            <a:pathLst>
              <a:path w="1595755" h="768350">
                <a:moveTo>
                  <a:pt x="0" y="768350"/>
                </a:moveTo>
                <a:lnTo>
                  <a:pt x="1595437" y="768350"/>
                </a:lnTo>
                <a:lnTo>
                  <a:pt x="1595437" y="0"/>
                </a:lnTo>
                <a:lnTo>
                  <a:pt x="0" y="0"/>
                </a:lnTo>
                <a:lnTo>
                  <a:pt x="0" y="768350"/>
                </a:lnTo>
                <a:close/>
              </a:path>
            </a:pathLst>
          </a:custGeom>
          <a:solidFill>
            <a:srgbClr val="FFFFFF"/>
          </a:solidFill>
        </p:spPr>
        <p:txBody>
          <a:bodyPr wrap="square" lIns="0" tIns="0" rIns="0" bIns="0" rtlCol="0"/>
          <a:lstStyle/>
          <a:p>
            <a:endParaRPr sz="1349">
              <a:solidFill>
                <a:prstClr val="black"/>
              </a:solidFill>
            </a:endParaRPr>
          </a:p>
        </p:txBody>
      </p:sp>
      <p:sp>
        <p:nvSpPr>
          <p:cNvPr id="18" name="object 18"/>
          <p:cNvSpPr/>
          <p:nvPr/>
        </p:nvSpPr>
        <p:spPr>
          <a:xfrm>
            <a:off x="2232424" y="4032646"/>
            <a:ext cx="1196817" cy="576262"/>
          </a:xfrm>
          <a:custGeom>
            <a:avLst/>
            <a:gdLst/>
            <a:ahLst/>
            <a:cxnLst/>
            <a:rect l="l" t="t" r="r" b="b"/>
            <a:pathLst>
              <a:path w="1595755"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9" name="object 19"/>
          <p:cNvSpPr/>
          <p:nvPr/>
        </p:nvSpPr>
        <p:spPr>
          <a:xfrm>
            <a:off x="2322909" y="4289822"/>
            <a:ext cx="951548" cy="230982"/>
          </a:xfrm>
          <a:custGeom>
            <a:avLst/>
            <a:gdLst/>
            <a:ahLst/>
            <a:cxnLst/>
            <a:rect l="l" t="t" r="r" b="b"/>
            <a:pathLst>
              <a:path w="1268730" h="307975">
                <a:moveTo>
                  <a:pt x="0" y="0"/>
                </a:moveTo>
                <a:lnTo>
                  <a:pt x="1268409" y="0"/>
                </a:lnTo>
                <a:lnTo>
                  <a:pt x="1268409" y="307974"/>
                </a:lnTo>
                <a:lnTo>
                  <a:pt x="0" y="30797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20" name="object 20"/>
          <p:cNvSpPr txBox="1"/>
          <p:nvPr/>
        </p:nvSpPr>
        <p:spPr>
          <a:xfrm>
            <a:off x="2381967" y="4324112"/>
            <a:ext cx="82724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SparkContext</a:t>
            </a:r>
            <a:endParaRPr sz="1050">
              <a:solidFill>
                <a:prstClr val="black"/>
              </a:solidFill>
              <a:latin typeface="Arial"/>
              <a:cs typeface="Arial"/>
            </a:endParaRPr>
          </a:p>
        </p:txBody>
      </p:sp>
      <p:sp>
        <p:nvSpPr>
          <p:cNvPr id="21" name="object 21"/>
          <p:cNvSpPr txBox="1"/>
          <p:nvPr/>
        </p:nvSpPr>
        <p:spPr>
          <a:xfrm>
            <a:off x="2339103" y="4059793"/>
            <a:ext cx="92344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Driver</a:t>
            </a:r>
            <a:r>
              <a:rPr sz="1050" spc="-75" dirty="0">
                <a:solidFill>
                  <a:prstClr val="black"/>
                </a:solidFill>
                <a:latin typeface="Arial"/>
                <a:cs typeface="Arial"/>
              </a:rPr>
              <a:t> </a:t>
            </a:r>
            <a:r>
              <a:rPr sz="1050" dirty="0">
                <a:solidFill>
                  <a:prstClr val="black"/>
                </a:solidFill>
                <a:latin typeface="Arial"/>
                <a:cs typeface="Arial"/>
              </a:rPr>
              <a:t>Program</a:t>
            </a:r>
            <a:endParaRPr sz="1050">
              <a:solidFill>
                <a:prstClr val="black"/>
              </a:solidFill>
              <a:latin typeface="Arial"/>
              <a:cs typeface="Arial"/>
            </a:endParaRPr>
          </a:p>
        </p:txBody>
      </p:sp>
      <p:sp>
        <p:nvSpPr>
          <p:cNvPr id="22" name="object 22"/>
          <p:cNvSpPr txBox="1"/>
          <p:nvPr/>
        </p:nvSpPr>
        <p:spPr>
          <a:xfrm>
            <a:off x="3656410" y="4059793"/>
            <a:ext cx="581024" cy="161583"/>
          </a:xfrm>
          <a:prstGeom prst="rect">
            <a:avLst/>
          </a:prstGeom>
        </p:spPr>
        <p:txBody>
          <a:bodyPr vert="horz" wrap="square" lIns="0" tIns="0" rIns="0" bIns="0" rtlCol="0">
            <a:spAutoFit/>
          </a:bodyPr>
          <a:lstStyle/>
          <a:p>
            <a:pPr marL="9525">
              <a:tabLst>
                <a:tab pos="571009" algn="l"/>
              </a:tabLst>
            </a:pPr>
            <a:r>
              <a:rPr sz="1050" u="heavy" dirty="0">
                <a:solidFill>
                  <a:prstClr val="black"/>
                </a:solidFill>
                <a:latin typeface="Arial"/>
                <a:cs typeface="Arial"/>
              </a:rPr>
              <a:t> 	</a:t>
            </a:r>
            <a:endParaRPr sz="1050">
              <a:solidFill>
                <a:prstClr val="black"/>
              </a:solidFill>
              <a:latin typeface="Arial"/>
              <a:cs typeface="Arial"/>
            </a:endParaRPr>
          </a:p>
        </p:txBody>
      </p:sp>
      <p:sp>
        <p:nvSpPr>
          <p:cNvPr id="23" name="object 23"/>
          <p:cNvSpPr txBox="1"/>
          <p:nvPr/>
        </p:nvSpPr>
        <p:spPr>
          <a:xfrm>
            <a:off x="4319589" y="4051698"/>
            <a:ext cx="1276349" cy="256319"/>
          </a:xfrm>
          <a:prstGeom prst="rect">
            <a:avLst/>
          </a:prstGeom>
          <a:ln w="12699">
            <a:solidFill>
              <a:srgbClr val="000000"/>
            </a:solidFill>
          </a:ln>
        </p:spPr>
        <p:txBody>
          <a:bodyPr vert="horz" wrap="square" lIns="0" tIns="70960" rIns="0" bIns="0" rtlCol="0">
            <a:spAutoFit/>
          </a:bodyPr>
          <a:lstStyle/>
          <a:p>
            <a:pPr marL="63816">
              <a:spcBef>
                <a:spcPts val="557"/>
              </a:spcBef>
            </a:pPr>
            <a:r>
              <a:rPr sz="1200" dirty="0">
                <a:solidFill>
                  <a:prstClr val="black"/>
                </a:solidFill>
                <a:latin typeface="Arial"/>
                <a:cs typeface="Arial"/>
              </a:rPr>
              <a:t>Cluster</a:t>
            </a:r>
            <a:r>
              <a:rPr sz="1200" spc="-75" dirty="0">
                <a:solidFill>
                  <a:prstClr val="black"/>
                </a:solidFill>
                <a:latin typeface="Arial"/>
                <a:cs typeface="Arial"/>
              </a:rPr>
              <a:t> </a:t>
            </a:r>
            <a:r>
              <a:rPr sz="1200" dirty="0">
                <a:solidFill>
                  <a:prstClr val="black"/>
                </a:solidFill>
                <a:latin typeface="Arial"/>
                <a:cs typeface="Arial"/>
              </a:rPr>
              <a:t>Manager</a:t>
            </a:r>
            <a:endParaRPr sz="1200">
              <a:solidFill>
                <a:prstClr val="black"/>
              </a:solidFill>
              <a:latin typeface="Arial"/>
              <a:cs typeface="Arial"/>
            </a:endParaRPr>
          </a:p>
        </p:txBody>
      </p:sp>
      <p:sp>
        <p:nvSpPr>
          <p:cNvPr id="24" name="object 24"/>
          <p:cNvSpPr/>
          <p:nvPr/>
        </p:nvSpPr>
        <p:spPr>
          <a:xfrm>
            <a:off x="6097193" y="2570561"/>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5" name="object 25"/>
          <p:cNvSpPr txBox="1"/>
          <p:nvPr/>
        </p:nvSpPr>
        <p:spPr>
          <a:xfrm>
            <a:off x="6211015" y="2647711"/>
            <a:ext cx="671513" cy="141064"/>
          </a:xfrm>
          <a:prstGeom prst="rect">
            <a:avLst/>
          </a:prstGeom>
        </p:spPr>
        <p:txBody>
          <a:bodyPr vert="horz" wrap="square" lIns="0" tIns="0" rIns="0" bIns="0" rtlCol="0">
            <a:spAutoFit/>
          </a:bodyPr>
          <a:lstStyle/>
          <a:p>
            <a:pPr>
              <a:lnSpc>
                <a:spcPts val="1073"/>
              </a:lnSpc>
            </a:pPr>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26" name="object 26"/>
          <p:cNvSpPr/>
          <p:nvPr/>
        </p:nvSpPr>
        <p:spPr>
          <a:xfrm>
            <a:off x="6286501" y="2968466"/>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FFFFFF"/>
          </a:solidFill>
        </p:spPr>
        <p:txBody>
          <a:bodyPr wrap="square" lIns="0" tIns="0" rIns="0" bIns="0" rtlCol="0"/>
          <a:lstStyle/>
          <a:p>
            <a:endParaRPr sz="1349">
              <a:solidFill>
                <a:prstClr val="black"/>
              </a:solidFill>
            </a:endParaRPr>
          </a:p>
        </p:txBody>
      </p:sp>
      <p:sp>
        <p:nvSpPr>
          <p:cNvPr id="27" name="object 27"/>
          <p:cNvSpPr/>
          <p:nvPr/>
        </p:nvSpPr>
        <p:spPr>
          <a:xfrm>
            <a:off x="6286501" y="2945609"/>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8" name="object 28"/>
          <p:cNvSpPr txBox="1"/>
          <p:nvPr/>
        </p:nvSpPr>
        <p:spPr>
          <a:xfrm>
            <a:off x="6355080" y="3039428"/>
            <a:ext cx="527448"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Executor</a:t>
            </a:r>
            <a:endParaRPr sz="825">
              <a:solidFill>
                <a:prstClr val="black"/>
              </a:solidFill>
              <a:latin typeface="Arial"/>
              <a:cs typeface="Arial"/>
            </a:endParaRPr>
          </a:p>
        </p:txBody>
      </p:sp>
      <p:sp>
        <p:nvSpPr>
          <p:cNvPr id="29" name="object 29"/>
          <p:cNvSpPr/>
          <p:nvPr/>
        </p:nvSpPr>
        <p:spPr>
          <a:xfrm>
            <a:off x="6382941" y="3382566"/>
            <a:ext cx="368142" cy="196692"/>
          </a:xfrm>
          <a:custGeom>
            <a:avLst/>
            <a:gdLst/>
            <a:ahLst/>
            <a:cxnLst/>
            <a:rect l="l" t="t" r="r" b="b"/>
            <a:pathLst>
              <a:path w="490854" h="262254">
                <a:moveTo>
                  <a:pt x="0" y="0"/>
                </a:moveTo>
                <a:lnTo>
                  <a:pt x="490536" y="0"/>
                </a:lnTo>
                <a:lnTo>
                  <a:pt x="490536"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0" name="object 30"/>
          <p:cNvSpPr txBox="1"/>
          <p:nvPr/>
        </p:nvSpPr>
        <p:spPr>
          <a:xfrm>
            <a:off x="6451521" y="3416857"/>
            <a:ext cx="317898"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31" name="object 31"/>
          <p:cNvSpPr/>
          <p:nvPr/>
        </p:nvSpPr>
        <p:spPr>
          <a:xfrm>
            <a:off x="6931820" y="3382566"/>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2" name="object 32"/>
          <p:cNvSpPr txBox="1"/>
          <p:nvPr/>
        </p:nvSpPr>
        <p:spPr>
          <a:xfrm>
            <a:off x="7000401" y="3416857"/>
            <a:ext cx="293606"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p>
        </p:txBody>
      </p:sp>
      <p:sp>
        <p:nvSpPr>
          <p:cNvPr id="33" name="object 33"/>
          <p:cNvSpPr/>
          <p:nvPr/>
        </p:nvSpPr>
        <p:spPr>
          <a:xfrm>
            <a:off x="6972301" y="2950370"/>
            <a:ext cx="444342" cy="196692"/>
          </a:xfrm>
          <a:custGeom>
            <a:avLst/>
            <a:gdLst/>
            <a:ahLst/>
            <a:cxnLst/>
            <a:rect l="l" t="t" r="r" b="b"/>
            <a:pathLst>
              <a:path w="592454" h="262255">
                <a:moveTo>
                  <a:pt x="0" y="0"/>
                </a:moveTo>
                <a:lnTo>
                  <a:pt x="592137" y="0"/>
                </a:lnTo>
                <a:lnTo>
                  <a:pt x="592137" y="261937"/>
                </a:lnTo>
                <a:lnTo>
                  <a:pt x="0" y="261937"/>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4" name="object 34"/>
          <p:cNvSpPr txBox="1"/>
          <p:nvPr/>
        </p:nvSpPr>
        <p:spPr>
          <a:xfrm>
            <a:off x="7000401" y="2984660"/>
            <a:ext cx="343375"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Cache</a:t>
            </a:r>
            <a:endParaRPr sz="825">
              <a:solidFill>
                <a:prstClr val="black"/>
              </a:solidFill>
              <a:latin typeface="Arial"/>
              <a:cs typeface="Arial"/>
            </a:endParaRPr>
          </a:p>
        </p:txBody>
      </p:sp>
      <p:sp>
        <p:nvSpPr>
          <p:cNvPr id="35" name="object 35"/>
          <p:cNvSpPr/>
          <p:nvPr/>
        </p:nvSpPr>
        <p:spPr>
          <a:xfrm>
            <a:off x="6361510" y="4737499"/>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000000"/>
          </a:solidFill>
        </p:spPr>
        <p:txBody>
          <a:bodyPr wrap="square" lIns="0" tIns="0" rIns="0" bIns="0" rtlCol="0"/>
          <a:lstStyle/>
          <a:p>
            <a:endParaRPr sz="1349">
              <a:solidFill>
                <a:prstClr val="black"/>
              </a:solidFill>
            </a:endParaRPr>
          </a:p>
        </p:txBody>
      </p:sp>
      <p:sp>
        <p:nvSpPr>
          <p:cNvPr id="36" name="object 36"/>
          <p:cNvSpPr/>
          <p:nvPr/>
        </p:nvSpPr>
        <p:spPr>
          <a:xfrm>
            <a:off x="6361510" y="4737499"/>
            <a:ext cx="1128713" cy="691991"/>
          </a:xfrm>
          <a:custGeom>
            <a:avLst/>
            <a:gdLst/>
            <a:ahLst/>
            <a:cxnLst/>
            <a:rect l="l" t="t" r="r" b="b"/>
            <a:pathLst>
              <a:path w="1504950" h="922654">
                <a:moveTo>
                  <a:pt x="0" y="0"/>
                </a:moveTo>
                <a:lnTo>
                  <a:pt x="1504948" y="0"/>
                </a:lnTo>
                <a:lnTo>
                  <a:pt x="150494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7" name="object 37"/>
          <p:cNvSpPr/>
          <p:nvPr/>
        </p:nvSpPr>
        <p:spPr>
          <a:xfrm>
            <a:off x="6253163" y="4800602"/>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B8B8B8"/>
          </a:solidFill>
        </p:spPr>
        <p:txBody>
          <a:bodyPr wrap="square" lIns="0" tIns="0" rIns="0" bIns="0" rtlCol="0"/>
          <a:lstStyle/>
          <a:p>
            <a:endParaRPr sz="1349">
              <a:solidFill>
                <a:prstClr val="black"/>
              </a:solidFill>
            </a:endParaRPr>
          </a:p>
        </p:txBody>
      </p:sp>
      <p:sp>
        <p:nvSpPr>
          <p:cNvPr id="38" name="object 38"/>
          <p:cNvSpPr/>
          <p:nvPr/>
        </p:nvSpPr>
        <p:spPr>
          <a:xfrm>
            <a:off x="6253163" y="4800602"/>
            <a:ext cx="1128713" cy="691991"/>
          </a:xfrm>
          <a:custGeom>
            <a:avLst/>
            <a:gdLst/>
            <a:ahLst/>
            <a:cxnLst/>
            <a:rect l="l" t="t" r="r" b="b"/>
            <a:pathLst>
              <a:path w="1504950" h="922654">
                <a:moveTo>
                  <a:pt x="0" y="0"/>
                </a:moveTo>
                <a:lnTo>
                  <a:pt x="1504948" y="0"/>
                </a:lnTo>
                <a:lnTo>
                  <a:pt x="150494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9" name="object 39"/>
          <p:cNvSpPr/>
          <p:nvPr/>
        </p:nvSpPr>
        <p:spPr>
          <a:xfrm>
            <a:off x="5976939" y="4491039"/>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0" name="object 40"/>
          <p:cNvSpPr txBox="1"/>
          <p:nvPr/>
        </p:nvSpPr>
        <p:spPr>
          <a:xfrm>
            <a:off x="6053854" y="4550331"/>
            <a:ext cx="690562" cy="138628"/>
          </a:xfrm>
          <a:prstGeom prst="rect">
            <a:avLst/>
          </a:prstGeom>
        </p:spPr>
        <p:txBody>
          <a:bodyPr vert="horz" wrap="square" lIns="0" tIns="0" rIns="0" bIns="0" rtlCol="0">
            <a:spAutoFit/>
          </a:bodyPr>
          <a:lstStyle/>
          <a:p>
            <a:pPr marL="9525"/>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41" name="object 41"/>
          <p:cNvSpPr/>
          <p:nvPr/>
        </p:nvSpPr>
        <p:spPr>
          <a:xfrm>
            <a:off x="6166247" y="4867276"/>
            <a:ext cx="1127760" cy="690562"/>
          </a:xfrm>
          <a:custGeom>
            <a:avLst/>
            <a:gdLst/>
            <a:ahLst/>
            <a:cxnLst/>
            <a:rect l="l" t="t" r="r" b="b"/>
            <a:pathLst>
              <a:path w="1503679" h="920750">
                <a:moveTo>
                  <a:pt x="0" y="920750"/>
                </a:moveTo>
                <a:lnTo>
                  <a:pt x="1503362" y="920750"/>
                </a:lnTo>
                <a:lnTo>
                  <a:pt x="1503362" y="0"/>
                </a:lnTo>
                <a:lnTo>
                  <a:pt x="0" y="0"/>
                </a:lnTo>
                <a:lnTo>
                  <a:pt x="0" y="920750"/>
                </a:lnTo>
                <a:close/>
              </a:path>
            </a:pathLst>
          </a:custGeom>
          <a:solidFill>
            <a:srgbClr val="FFFFFF"/>
          </a:solidFill>
        </p:spPr>
        <p:txBody>
          <a:bodyPr wrap="square" lIns="0" tIns="0" rIns="0" bIns="0" rtlCol="0"/>
          <a:lstStyle/>
          <a:p>
            <a:endParaRPr sz="1349">
              <a:solidFill>
                <a:prstClr val="black"/>
              </a:solidFill>
            </a:endParaRPr>
          </a:p>
        </p:txBody>
      </p:sp>
      <p:sp>
        <p:nvSpPr>
          <p:cNvPr id="42" name="object 42"/>
          <p:cNvSpPr/>
          <p:nvPr/>
        </p:nvSpPr>
        <p:spPr>
          <a:xfrm>
            <a:off x="6166247" y="4867276"/>
            <a:ext cx="1127760" cy="690562"/>
          </a:xfrm>
          <a:custGeom>
            <a:avLst/>
            <a:gdLst/>
            <a:ahLst/>
            <a:cxnLst/>
            <a:rect l="l" t="t" r="r" b="b"/>
            <a:pathLst>
              <a:path w="1503679" h="920750">
                <a:moveTo>
                  <a:pt x="0" y="0"/>
                </a:moveTo>
                <a:lnTo>
                  <a:pt x="1503358" y="0"/>
                </a:lnTo>
                <a:lnTo>
                  <a:pt x="1503358" y="920749"/>
                </a:lnTo>
                <a:lnTo>
                  <a:pt x="0" y="9207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3" name="object 43"/>
          <p:cNvSpPr txBox="1"/>
          <p:nvPr/>
        </p:nvSpPr>
        <p:spPr>
          <a:xfrm>
            <a:off x="6225303" y="4959908"/>
            <a:ext cx="432911" cy="126958"/>
          </a:xfrm>
          <a:prstGeom prst="rect">
            <a:avLst/>
          </a:prstGeom>
        </p:spPr>
        <p:txBody>
          <a:bodyPr vert="horz" wrap="square" lIns="0" tIns="0" rIns="0" bIns="0" rtlCol="0">
            <a:spAutoFit/>
          </a:bodyPr>
          <a:lstStyle/>
          <a:p>
            <a:pPr marL="9525"/>
            <a:r>
              <a:rPr sz="825" dirty="0">
                <a:solidFill>
                  <a:prstClr val="black"/>
                </a:solidFill>
                <a:latin typeface="Arial"/>
                <a:cs typeface="Arial"/>
              </a:rPr>
              <a:t>Executor</a:t>
            </a:r>
            <a:endParaRPr sz="825">
              <a:solidFill>
                <a:prstClr val="black"/>
              </a:solidFill>
              <a:latin typeface="Arial"/>
              <a:cs typeface="Arial"/>
            </a:endParaRPr>
          </a:p>
        </p:txBody>
      </p:sp>
      <p:sp>
        <p:nvSpPr>
          <p:cNvPr id="44" name="object 44"/>
          <p:cNvSpPr/>
          <p:nvPr/>
        </p:nvSpPr>
        <p:spPr>
          <a:xfrm>
            <a:off x="6262688" y="5299472"/>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5" name="object 45"/>
          <p:cNvSpPr txBox="1"/>
          <p:nvPr/>
        </p:nvSpPr>
        <p:spPr>
          <a:xfrm>
            <a:off x="6321744"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6" name="object 46"/>
          <p:cNvSpPr/>
          <p:nvPr/>
        </p:nvSpPr>
        <p:spPr>
          <a:xfrm>
            <a:off x="6811567" y="5299472"/>
            <a:ext cx="369094" cy="196692"/>
          </a:xfrm>
          <a:custGeom>
            <a:avLst/>
            <a:gdLst/>
            <a:ahLst/>
            <a:cxnLst/>
            <a:rect l="l" t="t" r="r" b="b"/>
            <a:pathLst>
              <a:path w="492125" h="262254">
                <a:moveTo>
                  <a:pt x="0" y="0"/>
                </a:moveTo>
                <a:lnTo>
                  <a:pt x="492124" y="0"/>
                </a:lnTo>
                <a:lnTo>
                  <a:pt x="4921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7" name="object 47"/>
          <p:cNvSpPr txBox="1"/>
          <p:nvPr/>
        </p:nvSpPr>
        <p:spPr>
          <a:xfrm>
            <a:off x="6870623"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8" name="object 48"/>
          <p:cNvSpPr/>
          <p:nvPr/>
        </p:nvSpPr>
        <p:spPr>
          <a:xfrm>
            <a:off x="6852049" y="4870848"/>
            <a:ext cx="445293" cy="196692"/>
          </a:xfrm>
          <a:custGeom>
            <a:avLst/>
            <a:gdLst/>
            <a:ahLst/>
            <a:cxnLst/>
            <a:rect l="l" t="t" r="r" b="b"/>
            <a:pathLst>
              <a:path w="593725" h="262254">
                <a:moveTo>
                  <a:pt x="0" y="0"/>
                </a:moveTo>
                <a:lnTo>
                  <a:pt x="593724" y="0"/>
                </a:lnTo>
                <a:lnTo>
                  <a:pt x="5937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9" name="object 49"/>
          <p:cNvSpPr txBox="1"/>
          <p:nvPr/>
        </p:nvSpPr>
        <p:spPr>
          <a:xfrm>
            <a:off x="6911103" y="4905138"/>
            <a:ext cx="321945" cy="126958"/>
          </a:xfrm>
          <a:prstGeom prst="rect">
            <a:avLst/>
          </a:prstGeom>
        </p:spPr>
        <p:txBody>
          <a:bodyPr vert="horz" wrap="square" lIns="0" tIns="0" rIns="0" bIns="0" rtlCol="0">
            <a:spAutoFit/>
          </a:bodyPr>
          <a:lstStyle/>
          <a:p>
            <a:pPr marL="9525"/>
            <a:r>
              <a:rPr sz="825" dirty="0">
                <a:solidFill>
                  <a:prstClr val="black"/>
                </a:solidFill>
                <a:latin typeface="Arial"/>
                <a:cs typeface="Arial"/>
              </a:rPr>
              <a:t>Cache</a:t>
            </a:r>
            <a:endParaRPr sz="825">
              <a:solidFill>
                <a:prstClr val="black"/>
              </a:solidFill>
              <a:latin typeface="Arial"/>
              <a:cs typeface="Arial"/>
            </a:endParaRPr>
          </a:p>
        </p:txBody>
      </p:sp>
      <p:sp>
        <p:nvSpPr>
          <p:cNvPr id="50" name="object 50"/>
          <p:cNvSpPr/>
          <p:nvPr/>
        </p:nvSpPr>
        <p:spPr>
          <a:xfrm>
            <a:off x="3665935" y="4165997"/>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1" name="object 51"/>
          <p:cNvSpPr/>
          <p:nvPr/>
        </p:nvSpPr>
        <p:spPr>
          <a:xfrm>
            <a:off x="3646884" y="4118372"/>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2" name="object 52"/>
          <p:cNvSpPr/>
          <p:nvPr/>
        </p:nvSpPr>
        <p:spPr>
          <a:xfrm>
            <a:off x="4151710" y="4118372"/>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3" name="object 53"/>
          <p:cNvSpPr/>
          <p:nvPr/>
        </p:nvSpPr>
        <p:spPr>
          <a:xfrm>
            <a:off x="3646884" y="4212432"/>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4" name="object 54"/>
          <p:cNvSpPr/>
          <p:nvPr/>
        </p:nvSpPr>
        <p:spPr>
          <a:xfrm>
            <a:off x="4151710" y="4212432"/>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5" name="object 55"/>
          <p:cNvSpPr/>
          <p:nvPr/>
        </p:nvSpPr>
        <p:spPr>
          <a:xfrm>
            <a:off x="3665935" y="4352925"/>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6" name="object 56"/>
          <p:cNvSpPr/>
          <p:nvPr/>
        </p:nvSpPr>
        <p:spPr>
          <a:xfrm>
            <a:off x="3646884" y="4305300"/>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7" name="object 57"/>
          <p:cNvSpPr/>
          <p:nvPr/>
        </p:nvSpPr>
        <p:spPr>
          <a:xfrm>
            <a:off x="4151710" y="4305300"/>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8" name="object 58"/>
          <p:cNvSpPr/>
          <p:nvPr/>
        </p:nvSpPr>
        <p:spPr>
          <a:xfrm>
            <a:off x="1194198" y="4233865"/>
            <a:ext cx="497682" cy="254794"/>
          </a:xfrm>
          <a:custGeom>
            <a:avLst/>
            <a:gdLst/>
            <a:ahLst/>
            <a:cxnLst/>
            <a:rect l="l" t="t" r="r" b="b"/>
            <a:pathLst>
              <a:path w="663575" h="339725">
                <a:moveTo>
                  <a:pt x="0" y="339725"/>
                </a:moveTo>
                <a:lnTo>
                  <a:pt x="663575" y="339725"/>
                </a:lnTo>
                <a:lnTo>
                  <a:pt x="663575" y="0"/>
                </a:lnTo>
                <a:lnTo>
                  <a:pt x="0" y="0"/>
                </a:lnTo>
                <a:lnTo>
                  <a:pt x="0" y="339725"/>
                </a:lnTo>
                <a:close/>
              </a:path>
            </a:pathLst>
          </a:custGeom>
          <a:solidFill>
            <a:srgbClr val="FFFFFF"/>
          </a:solidFill>
        </p:spPr>
        <p:txBody>
          <a:bodyPr wrap="square" lIns="0" tIns="0" rIns="0" bIns="0" rtlCol="0"/>
          <a:lstStyle/>
          <a:p>
            <a:endParaRPr sz="1349">
              <a:solidFill>
                <a:prstClr val="black"/>
              </a:solidFill>
            </a:endParaRPr>
          </a:p>
        </p:txBody>
      </p:sp>
      <p:sp>
        <p:nvSpPr>
          <p:cNvPr id="59" name="object 59"/>
          <p:cNvSpPr/>
          <p:nvPr/>
        </p:nvSpPr>
        <p:spPr>
          <a:xfrm>
            <a:off x="1194198" y="4233865"/>
            <a:ext cx="497682" cy="254794"/>
          </a:xfrm>
          <a:custGeom>
            <a:avLst/>
            <a:gdLst/>
            <a:ahLst/>
            <a:cxnLst/>
            <a:rect l="l" t="t" r="r" b="b"/>
            <a:pathLst>
              <a:path w="663575" h="339725">
                <a:moveTo>
                  <a:pt x="0" y="0"/>
                </a:moveTo>
                <a:lnTo>
                  <a:pt x="663574" y="0"/>
                </a:lnTo>
                <a:lnTo>
                  <a:pt x="663574" y="339724"/>
                </a:lnTo>
                <a:lnTo>
                  <a:pt x="0" y="33972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60" name="object 60"/>
          <p:cNvSpPr txBox="1"/>
          <p:nvPr/>
        </p:nvSpPr>
        <p:spPr>
          <a:xfrm>
            <a:off x="1253252" y="4268154"/>
            <a:ext cx="290513"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App</a:t>
            </a:r>
            <a:endParaRPr sz="1200">
              <a:solidFill>
                <a:prstClr val="black"/>
              </a:solidFill>
              <a:latin typeface="Arial"/>
              <a:cs typeface="Arial"/>
            </a:endParaRPr>
          </a:p>
        </p:txBody>
      </p:sp>
      <p:sp>
        <p:nvSpPr>
          <p:cNvPr id="61" name="object 61"/>
          <p:cNvSpPr/>
          <p:nvPr/>
        </p:nvSpPr>
        <p:spPr>
          <a:xfrm>
            <a:off x="1868090" y="4218718"/>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2" name="object 62"/>
          <p:cNvSpPr/>
          <p:nvPr/>
        </p:nvSpPr>
        <p:spPr>
          <a:xfrm>
            <a:off x="1849042" y="4175056"/>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3" name="object 63"/>
          <p:cNvSpPr/>
          <p:nvPr/>
        </p:nvSpPr>
        <p:spPr>
          <a:xfrm>
            <a:off x="2093493" y="4172435"/>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4" name="object 64"/>
          <p:cNvSpPr/>
          <p:nvPr/>
        </p:nvSpPr>
        <p:spPr>
          <a:xfrm>
            <a:off x="1868090" y="4322303"/>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5" name="object 65"/>
          <p:cNvSpPr/>
          <p:nvPr/>
        </p:nvSpPr>
        <p:spPr>
          <a:xfrm>
            <a:off x="1849042" y="4278640"/>
            <a:ext cx="96202" cy="95249"/>
          </a:xfrm>
          <a:custGeom>
            <a:avLst/>
            <a:gdLst/>
            <a:ahLst/>
            <a:cxnLst/>
            <a:rect l="l" t="t" r="r" b="b"/>
            <a:pathLst>
              <a:path w="128269" h="127000">
                <a:moveTo>
                  <a:pt x="125870" y="0"/>
                </a:moveTo>
                <a:lnTo>
                  <a:pt x="0" y="65709"/>
                </a:lnTo>
                <a:lnTo>
                  <a:pt x="128090" y="126987"/>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6" name="object 66"/>
          <p:cNvSpPr/>
          <p:nvPr/>
        </p:nvSpPr>
        <p:spPr>
          <a:xfrm>
            <a:off x="2093493" y="4276020"/>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7" name="object 67"/>
          <p:cNvSpPr/>
          <p:nvPr/>
        </p:nvSpPr>
        <p:spPr>
          <a:xfrm>
            <a:off x="1868090" y="4415171"/>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8" name="object 68"/>
          <p:cNvSpPr/>
          <p:nvPr/>
        </p:nvSpPr>
        <p:spPr>
          <a:xfrm>
            <a:off x="1849042" y="4371508"/>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9" name="object 69"/>
          <p:cNvSpPr/>
          <p:nvPr/>
        </p:nvSpPr>
        <p:spPr>
          <a:xfrm>
            <a:off x="2093493" y="4368889"/>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70" name="object 70"/>
          <p:cNvSpPr/>
          <p:nvPr/>
        </p:nvSpPr>
        <p:spPr>
          <a:xfrm>
            <a:off x="5613918" y="3481944"/>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1" name="object 71"/>
          <p:cNvSpPr/>
          <p:nvPr/>
        </p:nvSpPr>
        <p:spPr>
          <a:xfrm>
            <a:off x="5599511" y="3729534"/>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2" name="object 72"/>
          <p:cNvSpPr/>
          <p:nvPr/>
        </p:nvSpPr>
        <p:spPr>
          <a:xfrm>
            <a:off x="5910655" y="3469482"/>
            <a:ext cx="103345" cy="98583"/>
          </a:xfrm>
          <a:custGeom>
            <a:avLst/>
            <a:gdLst/>
            <a:ahLst/>
            <a:cxnLst/>
            <a:rect l="l" t="t" r="r" b="b"/>
            <a:pathLst>
              <a:path w="137795" h="131445">
                <a:moveTo>
                  <a:pt x="137591" y="0"/>
                </a:moveTo>
                <a:lnTo>
                  <a:pt x="0" y="35051"/>
                </a:lnTo>
                <a:lnTo>
                  <a:pt x="79959" y="49847"/>
                </a:lnTo>
                <a:lnTo>
                  <a:pt x="83083"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3" name="object 73"/>
          <p:cNvSpPr/>
          <p:nvPr/>
        </p:nvSpPr>
        <p:spPr>
          <a:xfrm>
            <a:off x="5613939" y="3586697"/>
            <a:ext cx="385762" cy="332422"/>
          </a:xfrm>
          <a:custGeom>
            <a:avLst/>
            <a:gdLst/>
            <a:ahLst/>
            <a:cxnLst/>
            <a:rect l="l" t="t" r="r" b="b"/>
            <a:pathLst>
              <a:path w="514350" h="443229">
                <a:moveTo>
                  <a:pt x="0" y="443080"/>
                </a:moveTo>
                <a:lnTo>
                  <a:pt x="513973" y="0"/>
                </a:lnTo>
              </a:path>
            </a:pathLst>
          </a:custGeom>
          <a:ln w="25399">
            <a:solidFill>
              <a:srgbClr val="000000"/>
            </a:solidFill>
          </a:ln>
        </p:spPr>
        <p:txBody>
          <a:bodyPr wrap="square" lIns="0" tIns="0" rIns="0" bIns="0" rtlCol="0"/>
          <a:lstStyle/>
          <a:p>
            <a:endParaRPr sz="1349">
              <a:solidFill>
                <a:prstClr val="black"/>
              </a:solidFill>
            </a:endParaRPr>
          </a:p>
        </p:txBody>
      </p:sp>
      <p:sp>
        <p:nvSpPr>
          <p:cNvPr id="74" name="object 74"/>
          <p:cNvSpPr/>
          <p:nvPr/>
        </p:nvSpPr>
        <p:spPr>
          <a:xfrm>
            <a:off x="5599511" y="3833185"/>
            <a:ext cx="103345" cy="98583"/>
          </a:xfrm>
          <a:custGeom>
            <a:avLst/>
            <a:gdLst/>
            <a:ahLst/>
            <a:cxnLst/>
            <a:rect l="l" t="t" r="r" b="b"/>
            <a:pathLst>
              <a:path w="137795" h="131445">
                <a:moveTo>
                  <a:pt x="54724" y="0"/>
                </a:moveTo>
                <a:lnTo>
                  <a:pt x="0" y="131013"/>
                </a:lnTo>
                <a:lnTo>
                  <a:pt x="137655" y="96189"/>
                </a:lnTo>
                <a:lnTo>
                  <a:pt x="57708" y="81254"/>
                </a:lnTo>
                <a:lnTo>
                  <a:pt x="54724" y="0"/>
                </a:lnTo>
                <a:close/>
              </a:path>
            </a:pathLst>
          </a:custGeom>
          <a:solidFill>
            <a:srgbClr val="000000"/>
          </a:solidFill>
        </p:spPr>
        <p:txBody>
          <a:bodyPr wrap="square" lIns="0" tIns="0" rIns="0" bIns="0" rtlCol="0"/>
          <a:lstStyle/>
          <a:p>
            <a:endParaRPr sz="1349">
              <a:solidFill>
                <a:prstClr val="black"/>
              </a:solidFill>
            </a:endParaRPr>
          </a:p>
        </p:txBody>
      </p:sp>
      <p:sp>
        <p:nvSpPr>
          <p:cNvPr id="75" name="object 75"/>
          <p:cNvSpPr/>
          <p:nvPr/>
        </p:nvSpPr>
        <p:spPr>
          <a:xfrm>
            <a:off x="5910607" y="3574258"/>
            <a:ext cx="103345" cy="98583"/>
          </a:xfrm>
          <a:custGeom>
            <a:avLst/>
            <a:gdLst/>
            <a:ahLst/>
            <a:cxnLst/>
            <a:rect l="l" t="t" r="r" b="b"/>
            <a:pathLst>
              <a:path w="137795" h="131445">
                <a:moveTo>
                  <a:pt x="137655" y="0"/>
                </a:moveTo>
                <a:lnTo>
                  <a:pt x="0" y="34823"/>
                </a:lnTo>
                <a:lnTo>
                  <a:pt x="79933" y="49758"/>
                </a:lnTo>
                <a:lnTo>
                  <a:pt x="82930" y="131025"/>
                </a:lnTo>
                <a:lnTo>
                  <a:pt x="137655" y="0"/>
                </a:lnTo>
                <a:close/>
              </a:path>
            </a:pathLst>
          </a:custGeom>
          <a:solidFill>
            <a:srgbClr val="000000"/>
          </a:solidFill>
        </p:spPr>
        <p:txBody>
          <a:bodyPr wrap="square" lIns="0" tIns="0" rIns="0" bIns="0" rtlCol="0"/>
          <a:lstStyle/>
          <a:p>
            <a:endParaRPr sz="1349">
              <a:solidFill>
                <a:prstClr val="black"/>
              </a:solidFill>
            </a:endParaRPr>
          </a:p>
        </p:txBody>
      </p:sp>
      <p:sp>
        <p:nvSpPr>
          <p:cNvPr id="76" name="object 76"/>
          <p:cNvSpPr/>
          <p:nvPr/>
        </p:nvSpPr>
        <p:spPr>
          <a:xfrm>
            <a:off x="5603202" y="3690305"/>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7" name="object 77"/>
          <p:cNvSpPr/>
          <p:nvPr/>
        </p:nvSpPr>
        <p:spPr>
          <a:xfrm>
            <a:off x="5588797" y="3937893"/>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8" name="object 78"/>
          <p:cNvSpPr/>
          <p:nvPr/>
        </p:nvSpPr>
        <p:spPr>
          <a:xfrm>
            <a:off x="5899940" y="3677841"/>
            <a:ext cx="103345" cy="98583"/>
          </a:xfrm>
          <a:custGeom>
            <a:avLst/>
            <a:gdLst/>
            <a:ahLst/>
            <a:cxnLst/>
            <a:rect l="l" t="t" r="r" b="b"/>
            <a:pathLst>
              <a:path w="137795" h="131445">
                <a:moveTo>
                  <a:pt x="137591" y="0"/>
                </a:moveTo>
                <a:lnTo>
                  <a:pt x="0" y="35051"/>
                </a:lnTo>
                <a:lnTo>
                  <a:pt x="79959" y="49847"/>
                </a:lnTo>
                <a:lnTo>
                  <a:pt x="83070"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9" name="object 79"/>
          <p:cNvSpPr/>
          <p:nvPr/>
        </p:nvSpPr>
        <p:spPr>
          <a:xfrm>
            <a:off x="5592486" y="4427300"/>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0" name="object 80"/>
          <p:cNvSpPr/>
          <p:nvPr/>
        </p:nvSpPr>
        <p:spPr>
          <a:xfrm>
            <a:off x="5578079" y="4414838"/>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1" name="object 81"/>
          <p:cNvSpPr/>
          <p:nvPr/>
        </p:nvSpPr>
        <p:spPr>
          <a:xfrm>
            <a:off x="5889223" y="4674880"/>
            <a:ext cx="103345" cy="98583"/>
          </a:xfrm>
          <a:custGeom>
            <a:avLst/>
            <a:gdLst/>
            <a:ahLst/>
            <a:cxnLst/>
            <a:rect l="l" t="t" r="r" b="b"/>
            <a:pathLst>
              <a:path w="137795" h="131445">
                <a:moveTo>
                  <a:pt x="83083" y="0"/>
                </a:moveTo>
                <a:lnTo>
                  <a:pt x="79959" y="81267"/>
                </a:lnTo>
                <a:lnTo>
                  <a:pt x="0" y="96062"/>
                </a:lnTo>
                <a:lnTo>
                  <a:pt x="137591" y="131114"/>
                </a:lnTo>
                <a:lnTo>
                  <a:pt x="83083" y="0"/>
                </a:lnTo>
                <a:close/>
              </a:path>
            </a:pathLst>
          </a:custGeom>
          <a:solidFill>
            <a:srgbClr val="000000"/>
          </a:solidFill>
        </p:spPr>
        <p:txBody>
          <a:bodyPr wrap="square" lIns="0" tIns="0" rIns="0" bIns="0" rtlCol="0"/>
          <a:lstStyle/>
          <a:p>
            <a:endParaRPr sz="1349">
              <a:solidFill>
                <a:prstClr val="black"/>
              </a:solidFill>
            </a:endParaRPr>
          </a:p>
        </p:txBody>
      </p:sp>
      <p:sp>
        <p:nvSpPr>
          <p:cNvPr id="82" name="object 82"/>
          <p:cNvSpPr/>
          <p:nvPr/>
        </p:nvSpPr>
        <p:spPr>
          <a:xfrm>
            <a:off x="5603202" y="4532076"/>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3" name="object 83"/>
          <p:cNvSpPr/>
          <p:nvPr/>
        </p:nvSpPr>
        <p:spPr>
          <a:xfrm>
            <a:off x="5588797" y="4519614"/>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4" name="object 84"/>
          <p:cNvSpPr/>
          <p:nvPr/>
        </p:nvSpPr>
        <p:spPr>
          <a:xfrm>
            <a:off x="5899940" y="4779665"/>
            <a:ext cx="103345" cy="98583"/>
          </a:xfrm>
          <a:custGeom>
            <a:avLst/>
            <a:gdLst/>
            <a:ahLst/>
            <a:cxnLst/>
            <a:rect l="l" t="t" r="r" b="b"/>
            <a:pathLst>
              <a:path w="137795" h="131445">
                <a:moveTo>
                  <a:pt x="83070" y="0"/>
                </a:moveTo>
                <a:lnTo>
                  <a:pt x="79959" y="81254"/>
                </a:lnTo>
                <a:lnTo>
                  <a:pt x="0" y="96050"/>
                </a:lnTo>
                <a:lnTo>
                  <a:pt x="137591" y="131102"/>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5" name="object 85"/>
          <p:cNvSpPr/>
          <p:nvPr/>
        </p:nvSpPr>
        <p:spPr>
          <a:xfrm>
            <a:off x="5603202" y="4624944"/>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6" name="object 86"/>
          <p:cNvSpPr/>
          <p:nvPr/>
        </p:nvSpPr>
        <p:spPr>
          <a:xfrm>
            <a:off x="5588797" y="4612483"/>
            <a:ext cx="103345" cy="98583"/>
          </a:xfrm>
          <a:custGeom>
            <a:avLst/>
            <a:gdLst/>
            <a:ahLst/>
            <a:cxnLst/>
            <a:rect l="l" t="t" r="r" b="b"/>
            <a:pathLst>
              <a:path w="137795" h="131445">
                <a:moveTo>
                  <a:pt x="0" y="0"/>
                </a:moveTo>
                <a:lnTo>
                  <a:pt x="54508" y="131102"/>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7" name="object 87"/>
          <p:cNvSpPr/>
          <p:nvPr/>
        </p:nvSpPr>
        <p:spPr>
          <a:xfrm>
            <a:off x="5899940" y="4872524"/>
            <a:ext cx="103345" cy="98583"/>
          </a:xfrm>
          <a:custGeom>
            <a:avLst/>
            <a:gdLst/>
            <a:ahLst/>
            <a:cxnLst/>
            <a:rect l="l" t="t" r="r" b="b"/>
            <a:pathLst>
              <a:path w="137795" h="131445">
                <a:moveTo>
                  <a:pt x="83070" y="0"/>
                </a:moveTo>
                <a:lnTo>
                  <a:pt x="79959" y="81267"/>
                </a:lnTo>
                <a:lnTo>
                  <a:pt x="0" y="96062"/>
                </a:lnTo>
                <a:lnTo>
                  <a:pt x="137591" y="131114"/>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8" name="object 88"/>
          <p:cNvSpPr txBox="1"/>
          <p:nvPr/>
        </p:nvSpPr>
        <p:spPr>
          <a:xfrm>
            <a:off x="266218" y="990624"/>
            <a:ext cx="8599990" cy="1136786"/>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A Spark application is initiated from a driver</a:t>
            </a:r>
            <a:r>
              <a:rPr sz="1500" b="1" spc="-82" dirty="0">
                <a:solidFill>
                  <a:prstClr val="black"/>
                </a:solidFill>
                <a:latin typeface="Arial"/>
                <a:cs typeface="Arial"/>
              </a:rPr>
              <a:t> </a:t>
            </a:r>
            <a:r>
              <a:rPr sz="1500" b="1" dirty="0">
                <a:solidFill>
                  <a:prstClr val="black"/>
                </a:solidFill>
                <a:latin typeface="Arial"/>
                <a:cs typeface="Arial"/>
              </a:rPr>
              <a:t>program</a:t>
            </a:r>
            <a:endParaRPr sz="1500" dirty="0">
              <a:solidFill>
                <a:prstClr val="black"/>
              </a:solidFill>
              <a:latin typeface="Arial"/>
              <a:cs typeface="Arial"/>
            </a:endParaRPr>
          </a:p>
          <a:p>
            <a:pPr marL="180970" marR="3810" indent="-171446">
              <a:buFont typeface="Arial"/>
              <a:buChar char="§"/>
              <a:tabLst>
                <a:tab pos="180970" algn="l"/>
              </a:tabLst>
            </a:pPr>
            <a:endParaRPr lang="en-US" sz="1538" dirty="0">
              <a:solidFill>
                <a:prstClr val="black"/>
              </a:solidFill>
              <a:latin typeface="Times New Roman"/>
              <a:cs typeface="Times New Roman"/>
            </a:endParaRPr>
          </a:p>
          <a:p>
            <a:pPr marL="295274" marR="3810" indent="-285750">
              <a:buFont typeface="Arial" charset="0"/>
              <a:buChar char="•"/>
              <a:tabLst>
                <a:tab pos="180970" algn="l"/>
              </a:tabLst>
            </a:pPr>
            <a:r>
              <a:rPr sz="1500" b="1" dirty="0" smtClean="0">
                <a:solidFill>
                  <a:prstClr val="black"/>
                </a:solidFill>
                <a:latin typeface="Arial"/>
                <a:cs typeface="Arial"/>
              </a:rPr>
              <a:t>Each </a:t>
            </a:r>
            <a:r>
              <a:rPr sz="1500" b="1" dirty="0">
                <a:solidFill>
                  <a:prstClr val="black"/>
                </a:solidFill>
                <a:latin typeface="Arial"/>
                <a:cs typeface="Arial"/>
              </a:rPr>
              <a:t>Spark application runs as a set of processes coordinated by</a:t>
            </a:r>
            <a:r>
              <a:rPr sz="1500" b="1" spc="-85" dirty="0">
                <a:solidFill>
                  <a:prstClr val="black"/>
                </a:solidFill>
                <a:latin typeface="Arial"/>
                <a:cs typeface="Arial"/>
              </a:rPr>
              <a:t> </a:t>
            </a:r>
            <a:r>
              <a:rPr sz="1500" b="1" dirty="0">
                <a:solidFill>
                  <a:prstClr val="black"/>
                </a:solidFill>
                <a:latin typeface="Arial"/>
                <a:cs typeface="Arial"/>
              </a:rPr>
              <a:t>the  Spark context object </a:t>
            </a:r>
            <a:r>
              <a:rPr sz="1500" dirty="0">
                <a:solidFill>
                  <a:prstClr val="black"/>
                </a:solidFill>
                <a:latin typeface="Arial"/>
                <a:cs typeface="Arial"/>
              </a:rPr>
              <a:t>(driver</a:t>
            </a:r>
            <a:r>
              <a:rPr sz="1500" spc="-79" dirty="0">
                <a:solidFill>
                  <a:prstClr val="black"/>
                </a:solidFill>
                <a:latin typeface="Arial"/>
                <a:cs typeface="Arial"/>
              </a:rPr>
              <a:t> </a:t>
            </a:r>
            <a:r>
              <a:rPr sz="1500" dirty="0">
                <a:solidFill>
                  <a:prstClr val="black"/>
                </a:solidFill>
                <a:latin typeface="Arial"/>
                <a:cs typeface="Arial"/>
              </a:rPr>
              <a:t>program)</a:t>
            </a:r>
          </a:p>
          <a:p>
            <a:pPr marL="266694"/>
            <a:r>
              <a:rPr sz="1349" dirty="0">
                <a:solidFill>
                  <a:prstClr val="black"/>
                </a:solidFill>
                <a:latin typeface="Arial"/>
                <a:cs typeface="Arial"/>
              </a:rPr>
              <a:t>–  Spark context connects to Cluster Manager (standalone,</a:t>
            </a:r>
            <a:r>
              <a:rPr sz="1349" spc="-199" dirty="0">
                <a:solidFill>
                  <a:prstClr val="black"/>
                </a:solidFill>
                <a:latin typeface="Arial"/>
                <a:cs typeface="Arial"/>
              </a:rPr>
              <a:t> </a:t>
            </a:r>
            <a:r>
              <a:rPr sz="1349" spc="-4" dirty="0">
                <a:solidFill>
                  <a:prstClr val="black"/>
                </a:solidFill>
                <a:latin typeface="Arial"/>
                <a:cs typeface="Arial"/>
              </a:rPr>
              <a:t>Mesos/Yarn)</a:t>
            </a:r>
            <a:endParaRPr sz="1349" dirty="0">
              <a:solidFill>
                <a:prstClr val="black"/>
              </a:solidFill>
              <a:latin typeface="Arial"/>
              <a:cs typeface="Arial"/>
            </a:endParaRPr>
          </a:p>
        </p:txBody>
      </p:sp>
      <p:sp>
        <p:nvSpPr>
          <p:cNvPr id="89" name="object 89"/>
          <p:cNvSpPr txBox="1"/>
          <p:nvPr/>
        </p:nvSpPr>
        <p:spPr>
          <a:xfrm>
            <a:off x="533398" y="2144807"/>
            <a:ext cx="5418214" cy="416974"/>
          </a:xfrm>
          <a:prstGeom prst="rect">
            <a:avLst/>
          </a:prstGeom>
        </p:spPr>
        <p:txBody>
          <a:bodyPr vert="horz" wrap="square" lIns="0" tIns="0" rIns="0" bIns="0" rtlCol="0">
            <a:spAutoFit/>
          </a:bodyPr>
          <a:lstStyle/>
          <a:p>
            <a:pPr marL="200020" marR="3810" indent="-190494">
              <a:lnSpc>
                <a:spcPct val="101899"/>
              </a:lnSpc>
              <a:buFontTx/>
              <a:buChar char="–"/>
              <a:tabLst>
                <a:tab pos="180970" algn="l"/>
              </a:tabLst>
            </a:pPr>
            <a:r>
              <a:rPr sz="1349" dirty="0">
                <a:solidFill>
                  <a:prstClr val="black"/>
                </a:solidFill>
                <a:latin typeface="Arial"/>
                <a:cs typeface="Arial"/>
              </a:rPr>
              <a:t>Spark context acquires executors (JVM</a:t>
            </a:r>
            <a:r>
              <a:rPr sz="1349" spc="-79" dirty="0">
                <a:solidFill>
                  <a:prstClr val="black"/>
                </a:solidFill>
                <a:latin typeface="Arial"/>
                <a:cs typeface="Arial"/>
              </a:rPr>
              <a:t> </a:t>
            </a:r>
            <a:r>
              <a:rPr sz="1349" dirty="0">
                <a:solidFill>
                  <a:prstClr val="black"/>
                </a:solidFill>
                <a:latin typeface="Arial"/>
                <a:cs typeface="Arial"/>
              </a:rPr>
              <a:t>instance)  on worker</a:t>
            </a:r>
            <a:r>
              <a:rPr sz="1349" spc="-75" dirty="0">
                <a:solidFill>
                  <a:prstClr val="black"/>
                </a:solidFill>
                <a:latin typeface="Arial"/>
                <a:cs typeface="Arial"/>
              </a:rPr>
              <a:t> </a:t>
            </a:r>
            <a:r>
              <a:rPr sz="1349" dirty="0">
                <a:solidFill>
                  <a:prstClr val="black"/>
                </a:solidFill>
                <a:latin typeface="Arial"/>
                <a:cs typeface="Arial"/>
              </a:rPr>
              <a:t>nodes</a:t>
            </a:r>
          </a:p>
          <a:p>
            <a:pPr marL="180970" indent="-171446">
              <a:lnSpc>
                <a:spcPts val="1574"/>
              </a:lnSpc>
              <a:buFontTx/>
              <a:buChar char="–"/>
              <a:tabLst>
                <a:tab pos="180970" algn="l"/>
              </a:tabLst>
            </a:pPr>
            <a:r>
              <a:rPr sz="1349" dirty="0">
                <a:solidFill>
                  <a:prstClr val="black"/>
                </a:solidFill>
                <a:latin typeface="Arial"/>
                <a:cs typeface="Arial"/>
              </a:rPr>
              <a:t>Spark context sends tasks to the</a:t>
            </a:r>
            <a:r>
              <a:rPr sz="1349" spc="-79" dirty="0">
                <a:solidFill>
                  <a:prstClr val="black"/>
                </a:solidFill>
                <a:latin typeface="Arial"/>
                <a:cs typeface="Arial"/>
              </a:rPr>
              <a:t> </a:t>
            </a:r>
            <a:r>
              <a:rPr sz="1349" dirty="0">
                <a:solidFill>
                  <a:prstClr val="black"/>
                </a:solidFill>
                <a:latin typeface="Arial"/>
                <a:cs typeface="Arial"/>
              </a:rPr>
              <a:t>executors</a:t>
            </a:r>
          </a:p>
        </p:txBody>
      </p:sp>
    </p:spTree>
    <p:extLst>
      <p:ext uri="{BB962C8B-B14F-4D97-AF65-F5344CB8AC3E}">
        <p14:creationId xmlns:p14="http://schemas.microsoft.com/office/powerpoint/2010/main" val="1040043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7696" y="662462"/>
            <a:ext cx="7715250" cy="369332"/>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Resilient Distributed</a:t>
            </a:r>
            <a:r>
              <a:rPr spc="-15" dirty="0"/>
              <a:t> </a:t>
            </a:r>
            <a:r>
              <a:rPr dirty="0"/>
              <a:t>Datasets</a:t>
            </a:r>
          </a:p>
        </p:txBody>
      </p:sp>
      <p:sp>
        <p:nvSpPr>
          <p:cNvPr id="4" name="object 4"/>
          <p:cNvSpPr txBox="1"/>
          <p:nvPr/>
        </p:nvSpPr>
        <p:spPr>
          <a:xfrm>
            <a:off x="2828927" y="5062540"/>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4007647" y="5062540"/>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5048252" y="5062540"/>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2832022" y="4837273"/>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3969069" y="4839654"/>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9" name="object 9"/>
          <p:cNvSpPr txBox="1"/>
          <p:nvPr/>
        </p:nvSpPr>
        <p:spPr>
          <a:xfrm>
            <a:off x="5039441" y="4842035"/>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10" name="object 10"/>
          <p:cNvSpPr txBox="1"/>
          <p:nvPr/>
        </p:nvSpPr>
        <p:spPr>
          <a:xfrm>
            <a:off x="1950959" y="5156361"/>
            <a:ext cx="501967"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Names</a:t>
            </a:r>
            <a:endParaRPr sz="1200">
              <a:solidFill>
                <a:prstClr val="black"/>
              </a:solidFill>
              <a:latin typeface="Arial"/>
              <a:cs typeface="Arial"/>
            </a:endParaRPr>
          </a:p>
        </p:txBody>
      </p:sp>
      <p:sp>
        <p:nvSpPr>
          <p:cNvPr id="11" name="object 11"/>
          <p:cNvSpPr/>
          <p:nvPr/>
        </p:nvSpPr>
        <p:spPr>
          <a:xfrm>
            <a:off x="2694387" y="4717259"/>
            <a:ext cx="3216116" cy="1064419"/>
          </a:xfrm>
          <a:custGeom>
            <a:avLst/>
            <a:gdLst/>
            <a:ahLst/>
            <a:cxnLst/>
            <a:rect l="l" t="t" r="r" b="b"/>
            <a:pathLst>
              <a:path w="4288155" h="1419225">
                <a:moveTo>
                  <a:pt x="0" y="0"/>
                </a:moveTo>
                <a:lnTo>
                  <a:pt x="4287836" y="0"/>
                </a:lnTo>
                <a:lnTo>
                  <a:pt x="4287836" y="1419218"/>
                </a:lnTo>
                <a:lnTo>
                  <a:pt x="0" y="14192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2" name="object 12"/>
          <p:cNvSpPr txBox="1"/>
          <p:nvPr/>
        </p:nvSpPr>
        <p:spPr>
          <a:xfrm>
            <a:off x="520861" y="1740694"/>
            <a:ext cx="8160152" cy="2706767"/>
          </a:xfrm>
          <a:prstGeom prst="rect">
            <a:avLst/>
          </a:prstGeom>
        </p:spPr>
        <p:txBody>
          <a:bodyPr vert="horz" wrap="square" lIns="0" tIns="0" rIns="0" bIns="0" rtlCol="0">
            <a:spAutoFit/>
          </a:bodyPr>
          <a:lstStyle/>
          <a:p>
            <a:pPr marL="295274" indent="-285750">
              <a:lnSpc>
                <a:spcPts val="1598"/>
              </a:lnSpc>
              <a:buFont typeface="Arial" charset="0"/>
              <a:buChar char="•"/>
              <a:tabLst>
                <a:tab pos="180970" algn="l"/>
              </a:tabLst>
            </a:pPr>
            <a:r>
              <a:rPr sz="1349" b="1" dirty="0">
                <a:solidFill>
                  <a:prstClr val="black"/>
                </a:solidFill>
                <a:latin typeface="Arial"/>
                <a:cs typeface="Arial"/>
              </a:rPr>
              <a:t>RDD is a distributed collection of </a:t>
            </a:r>
            <a:r>
              <a:rPr sz="1349" b="1" spc="-4" dirty="0">
                <a:solidFill>
                  <a:prstClr val="black"/>
                </a:solidFill>
                <a:latin typeface="Arial"/>
                <a:cs typeface="Arial"/>
              </a:rPr>
              <a:t>Scala/Python/Java </a:t>
            </a:r>
            <a:r>
              <a:rPr sz="1349" b="1" dirty="0">
                <a:solidFill>
                  <a:prstClr val="black"/>
                </a:solidFill>
                <a:latin typeface="Arial"/>
                <a:cs typeface="Arial"/>
              </a:rPr>
              <a:t>objects of the same</a:t>
            </a:r>
            <a:r>
              <a:rPr sz="1349" b="1" spc="-19" dirty="0">
                <a:solidFill>
                  <a:prstClr val="black"/>
                </a:solidFill>
                <a:latin typeface="Arial"/>
                <a:cs typeface="Arial"/>
              </a:rPr>
              <a:t> </a:t>
            </a:r>
            <a:r>
              <a:rPr sz="1349" b="1" dirty="0">
                <a:solidFill>
                  <a:prstClr val="black"/>
                </a:solidFill>
                <a:latin typeface="Arial"/>
                <a:cs typeface="Arial"/>
              </a:rPr>
              <a:t>type:</a:t>
            </a:r>
            <a:endParaRPr sz="1349" dirty="0">
              <a:solidFill>
                <a:prstClr val="black"/>
              </a:solidFill>
              <a:latin typeface="Arial"/>
              <a:cs typeface="Arial"/>
            </a:endParaRPr>
          </a:p>
          <a:p>
            <a:pPr marL="438139" lvl="1" indent="-171446">
              <a:lnSpc>
                <a:spcPts val="1598"/>
              </a:lnSpc>
              <a:buFontTx/>
              <a:buChar char="–"/>
              <a:tabLst>
                <a:tab pos="438139" algn="l"/>
              </a:tabLst>
            </a:pPr>
            <a:r>
              <a:rPr sz="1349" dirty="0">
                <a:solidFill>
                  <a:prstClr val="black"/>
                </a:solidFill>
                <a:latin typeface="Arial"/>
                <a:cs typeface="Arial"/>
              </a:rPr>
              <a:t>Strings</a:t>
            </a:r>
          </a:p>
          <a:p>
            <a:pPr marL="438139" lvl="1" indent="-171446">
              <a:lnSpc>
                <a:spcPts val="1598"/>
              </a:lnSpc>
              <a:spcBef>
                <a:spcPts val="30"/>
              </a:spcBef>
              <a:buFontTx/>
              <a:buChar char="–"/>
              <a:tabLst>
                <a:tab pos="438139" algn="l"/>
              </a:tabLst>
            </a:pPr>
            <a:r>
              <a:rPr sz="1349" dirty="0">
                <a:solidFill>
                  <a:prstClr val="black"/>
                </a:solidFill>
                <a:latin typeface="Arial"/>
                <a:cs typeface="Arial"/>
              </a:rPr>
              <a:t>Integers</a:t>
            </a:r>
          </a:p>
          <a:p>
            <a:pPr marL="438139" lvl="1" indent="-171446">
              <a:lnSpc>
                <a:spcPts val="1598"/>
              </a:lnSpc>
              <a:buFontTx/>
              <a:buChar char="–"/>
              <a:tabLst>
                <a:tab pos="438139" algn="l"/>
              </a:tabLst>
            </a:pPr>
            <a:r>
              <a:rPr sz="1349" spc="-23" dirty="0">
                <a:solidFill>
                  <a:prstClr val="black"/>
                </a:solidFill>
                <a:latin typeface="Arial"/>
                <a:cs typeface="Arial"/>
              </a:rPr>
              <a:t>(key, </a:t>
            </a:r>
            <a:r>
              <a:rPr sz="1349" dirty="0">
                <a:solidFill>
                  <a:prstClr val="black"/>
                </a:solidFill>
                <a:latin typeface="Arial"/>
                <a:cs typeface="Arial"/>
              </a:rPr>
              <a:t>value)</a:t>
            </a:r>
            <a:r>
              <a:rPr sz="1349" spc="-45" dirty="0">
                <a:solidFill>
                  <a:prstClr val="black"/>
                </a:solidFill>
                <a:latin typeface="Arial"/>
                <a:cs typeface="Arial"/>
              </a:rPr>
              <a:t> </a:t>
            </a:r>
            <a:r>
              <a:rPr sz="1349" dirty="0">
                <a:solidFill>
                  <a:prstClr val="black"/>
                </a:solidFill>
                <a:latin typeface="Arial"/>
                <a:cs typeface="Arial"/>
              </a:rPr>
              <a:t>pairs</a:t>
            </a:r>
          </a:p>
          <a:p>
            <a:pPr marL="438139" lvl="1" indent="-171446">
              <a:spcBef>
                <a:spcPts val="30"/>
              </a:spcBef>
              <a:buFontTx/>
              <a:buChar char="–"/>
              <a:tabLst>
                <a:tab pos="438139" algn="l"/>
              </a:tabLst>
            </a:pPr>
            <a:r>
              <a:rPr sz="1349" dirty="0">
                <a:solidFill>
                  <a:prstClr val="black"/>
                </a:solidFill>
                <a:latin typeface="Arial"/>
                <a:cs typeface="Arial"/>
              </a:rPr>
              <a:t>class </a:t>
            </a:r>
            <a:r>
              <a:rPr sz="1349" spc="-4" dirty="0">
                <a:solidFill>
                  <a:prstClr val="black"/>
                </a:solidFill>
                <a:latin typeface="Arial"/>
                <a:cs typeface="Arial"/>
              </a:rPr>
              <a:t>Java/Python/Scala</a:t>
            </a:r>
            <a:r>
              <a:rPr sz="1349" spc="-19" dirty="0">
                <a:solidFill>
                  <a:prstClr val="black"/>
                </a:solidFill>
                <a:latin typeface="Arial"/>
                <a:cs typeface="Arial"/>
              </a:rPr>
              <a:t> </a:t>
            </a:r>
            <a:r>
              <a:rPr sz="1349" dirty="0">
                <a:solidFill>
                  <a:prstClr val="black"/>
                </a:solidFill>
                <a:latin typeface="Arial"/>
                <a:cs typeface="Arial"/>
              </a:rPr>
              <a:t>objects</a:t>
            </a:r>
          </a:p>
          <a:p>
            <a:pPr>
              <a:spcBef>
                <a:spcPts val="7"/>
              </a:spcBef>
            </a:pPr>
            <a:endParaRPr sz="1388" dirty="0">
              <a:solidFill>
                <a:prstClr val="black"/>
              </a:solidFill>
              <a:latin typeface="Times New Roman"/>
              <a:cs typeface="Times New Roman"/>
            </a:endParaRPr>
          </a:p>
          <a:p>
            <a:pPr marL="223832" indent="-214308">
              <a:buFont typeface="Arial"/>
              <a:buChar char="•"/>
              <a:tabLst>
                <a:tab pos="223355" algn="l"/>
                <a:tab pos="223832" algn="l"/>
              </a:tabLst>
            </a:pPr>
            <a:r>
              <a:rPr sz="1349" b="1" spc="-4" dirty="0">
                <a:solidFill>
                  <a:prstClr val="black"/>
                </a:solidFill>
                <a:latin typeface="Arial"/>
                <a:cs typeface="Arial"/>
              </a:rPr>
              <a:t>RDDs are</a:t>
            </a:r>
            <a:r>
              <a:rPr sz="1349" b="1" spc="-67" dirty="0">
                <a:solidFill>
                  <a:prstClr val="black"/>
                </a:solidFill>
                <a:latin typeface="Arial"/>
                <a:cs typeface="Arial"/>
              </a:rPr>
              <a:t> </a:t>
            </a:r>
            <a:r>
              <a:rPr sz="1349" b="1" dirty="0">
                <a:solidFill>
                  <a:srgbClr val="FF0000"/>
                </a:solidFill>
                <a:latin typeface="Arial"/>
                <a:cs typeface="Arial"/>
              </a:rPr>
              <a:t>immutable</a:t>
            </a:r>
            <a:endParaRPr sz="1349" dirty="0">
              <a:solidFill>
                <a:prstClr val="black"/>
              </a:solidFill>
              <a:latin typeface="Arial"/>
              <a:cs typeface="Arial"/>
            </a:endParaRPr>
          </a:p>
          <a:p>
            <a:pPr marL="266694">
              <a:spcBef>
                <a:spcPts val="30"/>
              </a:spcBef>
            </a:pPr>
            <a:r>
              <a:rPr sz="1349" dirty="0">
                <a:solidFill>
                  <a:prstClr val="black"/>
                </a:solidFill>
                <a:latin typeface="Arial"/>
                <a:cs typeface="Arial"/>
              </a:rPr>
              <a:t>Modifications create new</a:t>
            </a:r>
            <a:r>
              <a:rPr sz="1349" spc="-75" dirty="0">
                <a:solidFill>
                  <a:prstClr val="black"/>
                </a:solidFill>
                <a:latin typeface="Arial"/>
                <a:cs typeface="Arial"/>
              </a:rPr>
              <a:t> </a:t>
            </a:r>
            <a:r>
              <a:rPr sz="1349" dirty="0">
                <a:solidFill>
                  <a:prstClr val="black"/>
                </a:solidFill>
                <a:latin typeface="Arial"/>
                <a:cs typeface="Arial"/>
              </a:rPr>
              <a:t>RDDs</a:t>
            </a:r>
          </a:p>
          <a:p>
            <a:pPr marL="180970" indent="-171446">
              <a:buFont typeface="Arial"/>
              <a:buChar char="§"/>
              <a:tabLst>
                <a:tab pos="180970" algn="l"/>
              </a:tabLst>
            </a:pPr>
            <a:endParaRPr lang="en-US" sz="1388" dirty="0">
              <a:solidFill>
                <a:prstClr val="black"/>
              </a:solidFill>
              <a:latin typeface="Times New Roman"/>
              <a:cs typeface="Times New Roman"/>
            </a:endParaRPr>
          </a:p>
          <a:p>
            <a:pPr marL="295274" indent="-285750">
              <a:buFont typeface="Arial" charset="0"/>
              <a:buChar char="•"/>
              <a:tabLst>
                <a:tab pos="180970" algn="l"/>
              </a:tabLst>
            </a:pPr>
            <a:r>
              <a:rPr sz="1349" b="1" dirty="0" smtClean="0">
                <a:solidFill>
                  <a:prstClr val="black"/>
                </a:solidFill>
                <a:latin typeface="Arial"/>
                <a:cs typeface="Arial"/>
              </a:rPr>
              <a:t>Physically </a:t>
            </a:r>
            <a:r>
              <a:rPr sz="1349" b="1" dirty="0">
                <a:solidFill>
                  <a:prstClr val="black"/>
                </a:solidFill>
                <a:latin typeface="Arial"/>
                <a:cs typeface="Arial"/>
              </a:rPr>
              <a:t>distributed across </a:t>
            </a:r>
            <a:r>
              <a:rPr sz="1349" b="1" spc="-11" dirty="0">
                <a:solidFill>
                  <a:prstClr val="black"/>
                </a:solidFill>
                <a:latin typeface="Arial"/>
                <a:cs typeface="Arial"/>
              </a:rPr>
              <a:t>cluster, </a:t>
            </a:r>
            <a:r>
              <a:rPr sz="1349" b="1" dirty="0">
                <a:solidFill>
                  <a:prstClr val="black"/>
                </a:solidFill>
                <a:latin typeface="Arial"/>
                <a:cs typeface="Arial"/>
              </a:rPr>
              <a:t>but manipulated as one logical</a:t>
            </a:r>
            <a:r>
              <a:rPr sz="1349" b="1" spc="-64" dirty="0">
                <a:solidFill>
                  <a:prstClr val="black"/>
                </a:solidFill>
                <a:latin typeface="Arial"/>
                <a:cs typeface="Arial"/>
              </a:rPr>
              <a:t> </a:t>
            </a:r>
            <a:r>
              <a:rPr sz="1349" b="1" dirty="0">
                <a:solidFill>
                  <a:prstClr val="black"/>
                </a:solidFill>
                <a:latin typeface="Arial"/>
                <a:cs typeface="Arial"/>
              </a:rPr>
              <a:t>entity:</a:t>
            </a:r>
            <a:endParaRPr sz="1349" dirty="0">
              <a:solidFill>
                <a:prstClr val="black"/>
              </a:solidFill>
              <a:latin typeface="Arial"/>
              <a:cs typeface="Arial"/>
            </a:endParaRPr>
          </a:p>
          <a:p>
            <a:pPr marL="438139" marR="259550" lvl="1" indent="-171446">
              <a:lnSpc>
                <a:spcPts val="1574"/>
              </a:lnSpc>
              <a:spcBef>
                <a:spcPts val="121"/>
              </a:spcBef>
              <a:buFontTx/>
              <a:buChar char="–"/>
              <a:tabLst>
                <a:tab pos="438139" algn="l"/>
              </a:tabLst>
            </a:pPr>
            <a:r>
              <a:rPr sz="1349" dirty="0">
                <a:solidFill>
                  <a:prstClr val="black"/>
                </a:solidFill>
                <a:latin typeface="Arial"/>
                <a:cs typeface="Arial"/>
              </a:rPr>
              <a:t>Spark will “distribute” any required processing to all partitions where the</a:t>
            </a:r>
            <a:r>
              <a:rPr sz="1349" spc="-75" dirty="0">
                <a:solidFill>
                  <a:prstClr val="black"/>
                </a:solidFill>
                <a:latin typeface="Arial"/>
                <a:cs typeface="Arial"/>
              </a:rPr>
              <a:t> </a:t>
            </a:r>
            <a:r>
              <a:rPr sz="1349" dirty="0">
                <a:solidFill>
                  <a:prstClr val="black"/>
                </a:solidFill>
                <a:latin typeface="Arial"/>
                <a:cs typeface="Arial"/>
              </a:rPr>
              <a:t>RDD  exists and perform necessary redistributions and aggregations as</a:t>
            </a:r>
            <a:r>
              <a:rPr sz="1349" spc="-75" dirty="0">
                <a:solidFill>
                  <a:prstClr val="black"/>
                </a:solidFill>
                <a:latin typeface="Arial"/>
                <a:cs typeface="Arial"/>
              </a:rPr>
              <a:t> </a:t>
            </a:r>
            <a:r>
              <a:rPr sz="1349" dirty="0">
                <a:solidFill>
                  <a:prstClr val="black"/>
                </a:solidFill>
                <a:latin typeface="Arial"/>
                <a:cs typeface="Arial"/>
              </a:rPr>
              <a:t>well.</a:t>
            </a:r>
          </a:p>
          <a:p>
            <a:pPr marL="438139" lvl="1" indent="-171446">
              <a:lnSpc>
                <a:spcPts val="1605"/>
              </a:lnSpc>
              <a:buFontTx/>
              <a:buChar char="–"/>
              <a:tabLst>
                <a:tab pos="438139" algn="l"/>
              </a:tabLst>
            </a:pPr>
            <a:r>
              <a:rPr sz="1349" dirty="0">
                <a:solidFill>
                  <a:prstClr val="black"/>
                </a:solidFill>
                <a:latin typeface="Arial"/>
                <a:cs typeface="Arial"/>
              </a:rPr>
              <a:t>Example: Consider a distributed RDD “Names” made of</a:t>
            </a:r>
            <a:r>
              <a:rPr sz="1349" spc="-82" dirty="0">
                <a:solidFill>
                  <a:prstClr val="black"/>
                </a:solidFill>
                <a:latin typeface="Arial"/>
                <a:cs typeface="Arial"/>
              </a:rPr>
              <a:t> </a:t>
            </a:r>
            <a:r>
              <a:rPr sz="1349" dirty="0">
                <a:solidFill>
                  <a:prstClr val="black"/>
                </a:solidFill>
                <a:latin typeface="Arial"/>
                <a:cs typeface="Arial"/>
              </a:rPr>
              <a:t>names</a:t>
            </a:r>
          </a:p>
        </p:txBody>
      </p:sp>
    </p:spTree>
    <p:extLst>
      <p:ext uri="{BB962C8B-B14F-4D97-AF65-F5344CB8AC3E}">
        <p14:creationId xmlns:p14="http://schemas.microsoft.com/office/powerpoint/2010/main" val="1643550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07812" y="602842"/>
            <a:ext cx="6349666" cy="369332"/>
          </a:xfrm>
          <a:prstGeom prst="rect">
            <a:avLst/>
          </a:prstGeom>
        </p:spPr>
        <p:txBody>
          <a:bodyPr vert="horz" wrap="square" lIns="0" tIns="0" rIns="0" bIns="0" numCol="1" rtlCol="0" anchor="ctr" anchorCtr="0" compatLnSpc="1">
            <a:prstTxWarp prst="textNoShape">
              <a:avLst/>
            </a:prstTxWarp>
            <a:spAutoFit/>
          </a:bodyPr>
          <a:lstStyle/>
          <a:p>
            <a:pPr marL="9525"/>
            <a:r>
              <a:rPr spc="-4" dirty="0"/>
              <a:t>Resilient Distributed</a:t>
            </a:r>
            <a:r>
              <a:rPr spc="-15" dirty="0"/>
              <a:t> </a:t>
            </a:r>
            <a:r>
              <a:rPr dirty="0"/>
              <a:t>Datasets</a:t>
            </a:r>
          </a:p>
        </p:txBody>
      </p:sp>
      <p:sp>
        <p:nvSpPr>
          <p:cNvPr id="4" name="object 4"/>
          <p:cNvSpPr txBox="1"/>
          <p:nvPr/>
        </p:nvSpPr>
        <p:spPr>
          <a:xfrm>
            <a:off x="2828927" y="4847037"/>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4007647" y="4847037"/>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5048252" y="4847037"/>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2832022" y="462296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5039441" y="462653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9" name="object 9"/>
          <p:cNvSpPr txBox="1"/>
          <p:nvPr/>
        </p:nvSpPr>
        <p:spPr>
          <a:xfrm>
            <a:off x="3969069" y="4292727"/>
            <a:ext cx="705326" cy="520784"/>
          </a:xfrm>
          <a:prstGeom prst="rect">
            <a:avLst/>
          </a:prstGeom>
        </p:spPr>
        <p:txBody>
          <a:bodyPr vert="horz" wrap="square" lIns="0" tIns="0" rIns="0" bIns="0" rtlCol="0">
            <a:spAutoFit/>
          </a:bodyPr>
          <a:lstStyle/>
          <a:p>
            <a:pPr marL="9525" marR="3810" indent="45242">
              <a:lnSpc>
                <a:spcPct val="140600"/>
              </a:lnSpc>
            </a:pPr>
            <a:r>
              <a:rPr sz="1200" dirty="0">
                <a:solidFill>
                  <a:prstClr val="black"/>
                </a:solidFill>
                <a:latin typeface="Arial"/>
                <a:cs typeface="Arial"/>
              </a:rPr>
              <a:t>Names  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10" name="object 10"/>
          <p:cNvSpPr txBox="1"/>
          <p:nvPr/>
        </p:nvSpPr>
        <p:spPr>
          <a:xfrm>
            <a:off x="497711" y="1740696"/>
            <a:ext cx="8391646" cy="2337819"/>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Suppose we want to know the number of names in the RDD</a:t>
            </a:r>
            <a:r>
              <a:rPr sz="1500" b="1" spc="-85" dirty="0">
                <a:solidFill>
                  <a:prstClr val="black"/>
                </a:solidFill>
                <a:latin typeface="Arial"/>
                <a:cs typeface="Arial"/>
              </a:rPr>
              <a:t> </a:t>
            </a:r>
            <a:r>
              <a:rPr sz="1500" b="1" dirty="0">
                <a:solidFill>
                  <a:prstClr val="black"/>
                </a:solidFill>
                <a:latin typeface="Arial"/>
                <a:cs typeface="Arial"/>
              </a:rPr>
              <a:t>“Names”</a:t>
            </a:r>
            <a:endParaRPr sz="1500" dirty="0">
              <a:solidFill>
                <a:prstClr val="black"/>
              </a:solidFill>
              <a:latin typeface="Arial"/>
              <a:cs typeface="Arial"/>
            </a:endParaRPr>
          </a:p>
          <a:p>
            <a:pPr marL="295274" indent="-285750">
              <a:buFont typeface="Arial" charset="0"/>
              <a:buChar char="•"/>
              <a:tabLst>
                <a:tab pos="180970" algn="l"/>
              </a:tabLst>
            </a:pPr>
            <a:r>
              <a:rPr sz="1500" b="1" dirty="0">
                <a:solidFill>
                  <a:prstClr val="black"/>
                </a:solidFill>
                <a:latin typeface="Arial"/>
                <a:cs typeface="Arial"/>
              </a:rPr>
              <a:t>User simply requests:</a:t>
            </a:r>
            <a:r>
              <a:rPr sz="1500" b="1" spc="-75" dirty="0">
                <a:solidFill>
                  <a:prstClr val="black"/>
                </a:solidFill>
                <a:latin typeface="Arial"/>
                <a:cs typeface="Arial"/>
              </a:rPr>
              <a:t> </a:t>
            </a:r>
            <a:r>
              <a:rPr sz="1500" b="1" dirty="0">
                <a:solidFill>
                  <a:prstClr val="black"/>
                </a:solidFill>
                <a:latin typeface="Arial"/>
                <a:cs typeface="Arial"/>
              </a:rPr>
              <a:t>Names.count()</a:t>
            </a:r>
            <a:endParaRPr sz="1500" dirty="0">
              <a:solidFill>
                <a:prstClr val="black"/>
              </a:solidFill>
              <a:latin typeface="Arial"/>
              <a:cs typeface="Arial"/>
            </a:endParaRPr>
          </a:p>
          <a:p>
            <a:pPr marL="266693" lvl="1">
              <a:lnSpc>
                <a:spcPts val="1598"/>
              </a:lnSpc>
              <a:tabLst>
                <a:tab pos="438139" algn="l"/>
              </a:tabLst>
            </a:pPr>
            <a:r>
              <a:rPr sz="1349" dirty="0">
                <a:solidFill>
                  <a:prstClr val="black"/>
                </a:solidFill>
                <a:latin typeface="Arial"/>
                <a:cs typeface="Arial"/>
              </a:rPr>
              <a:t>Spark will “distribute” count processing to all partitions so as to</a:t>
            </a:r>
            <a:r>
              <a:rPr sz="1349" spc="-79" dirty="0">
                <a:solidFill>
                  <a:prstClr val="black"/>
                </a:solidFill>
                <a:latin typeface="Arial"/>
                <a:cs typeface="Arial"/>
              </a:rPr>
              <a:t> </a:t>
            </a:r>
            <a:r>
              <a:rPr sz="1349" dirty="0">
                <a:solidFill>
                  <a:prstClr val="black"/>
                </a:solidFill>
                <a:latin typeface="Arial"/>
                <a:cs typeface="Arial"/>
              </a:rPr>
              <a:t>obtain:</a:t>
            </a:r>
          </a:p>
          <a:p>
            <a:pPr marL="523861" lvl="2">
              <a:lnSpc>
                <a:spcPts val="1409"/>
              </a:lnSpc>
              <a:tabLst>
                <a:tab pos="694831" algn="l"/>
                <a:tab pos="695307" algn="l"/>
              </a:tabLst>
            </a:pPr>
            <a:r>
              <a:rPr sz="1200" dirty="0">
                <a:solidFill>
                  <a:prstClr val="black"/>
                </a:solidFill>
                <a:latin typeface="Arial"/>
                <a:cs typeface="Arial"/>
              </a:rPr>
              <a:t>Partition 1: Mokhtar(1), Jacques (1), Dirk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24"/>
              </a:lnSpc>
              <a:tabLst>
                <a:tab pos="694831" algn="l"/>
                <a:tab pos="695307" algn="l"/>
              </a:tabLst>
            </a:pPr>
            <a:r>
              <a:rPr sz="1200" dirty="0">
                <a:solidFill>
                  <a:prstClr val="black"/>
                </a:solidFill>
                <a:latin typeface="Arial"/>
                <a:cs typeface="Arial"/>
              </a:rPr>
              <a:t>Partition 2: Cindy (1), Dan (1), Susan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33"/>
              </a:lnSpc>
              <a:tabLst>
                <a:tab pos="694831" algn="l"/>
                <a:tab pos="695307" algn="l"/>
              </a:tabLst>
            </a:pPr>
            <a:r>
              <a:rPr sz="1200" dirty="0">
                <a:solidFill>
                  <a:prstClr val="black"/>
                </a:solidFill>
                <a:latin typeface="Arial"/>
                <a:cs typeface="Arial"/>
              </a:rPr>
              <a:t>Partition 3: Dirk (1), Frank (1), Jacques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266693" lvl="1">
              <a:spcBef>
                <a:spcPts val="60"/>
              </a:spcBef>
              <a:tabLst>
                <a:tab pos="438139" algn="l"/>
              </a:tabLst>
            </a:pPr>
            <a:r>
              <a:rPr sz="1349" dirty="0">
                <a:solidFill>
                  <a:prstClr val="black"/>
                </a:solidFill>
                <a:latin typeface="Arial"/>
                <a:cs typeface="Arial"/>
              </a:rPr>
              <a:t>Local counts are subsequently aggregated:</a:t>
            </a:r>
            <a:r>
              <a:rPr sz="1349" spc="-79" dirty="0">
                <a:solidFill>
                  <a:prstClr val="black"/>
                </a:solidFill>
                <a:latin typeface="Arial"/>
                <a:cs typeface="Arial"/>
              </a:rPr>
              <a:t> </a:t>
            </a:r>
            <a:r>
              <a:rPr sz="1349" dirty="0">
                <a:solidFill>
                  <a:prstClr val="black"/>
                </a:solidFill>
                <a:latin typeface="Arial"/>
                <a:cs typeface="Arial"/>
              </a:rPr>
              <a:t>3+3+3=9</a:t>
            </a:r>
          </a:p>
          <a:p>
            <a:pPr lvl="1">
              <a:spcBef>
                <a:spcPts val="7"/>
              </a:spcBef>
            </a:pPr>
            <a:endParaRPr sz="138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lookup the first element in the RDD:</a:t>
            </a:r>
            <a:r>
              <a:rPr sz="1500" b="1" spc="-30" dirty="0">
                <a:solidFill>
                  <a:prstClr val="black"/>
                </a:solidFill>
                <a:latin typeface="Arial"/>
                <a:cs typeface="Arial"/>
              </a:rPr>
              <a:t> </a:t>
            </a:r>
            <a:r>
              <a:rPr sz="1500" b="1" dirty="0">
                <a:solidFill>
                  <a:prstClr val="black"/>
                </a:solidFill>
                <a:latin typeface="Arial"/>
                <a:cs typeface="Arial"/>
              </a:rPr>
              <a:t>Names.first()</a:t>
            </a:r>
            <a:endParaRPr sz="1500" dirty="0">
              <a:solidFill>
                <a:prstClr val="black"/>
              </a:solidFill>
              <a:latin typeface="Arial"/>
              <a:cs typeface="Arial"/>
            </a:endParaRPr>
          </a:p>
          <a:p>
            <a:pPr marL="285750" indent="-285750">
              <a:spcBef>
                <a:spcPts val="30"/>
              </a:spcBef>
              <a:buFont typeface="Arial" charset="0"/>
              <a:buChar char="•"/>
            </a:pPr>
            <a:endParaRPr sz="153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display all elements of the RDD: Names.collect() (careful with</a:t>
            </a:r>
            <a:r>
              <a:rPr sz="1500" b="1" spc="-34" dirty="0">
                <a:solidFill>
                  <a:prstClr val="black"/>
                </a:solidFill>
                <a:latin typeface="Arial"/>
                <a:cs typeface="Arial"/>
              </a:rPr>
              <a:t> </a:t>
            </a:r>
            <a:r>
              <a:rPr sz="1500" b="1" dirty="0">
                <a:solidFill>
                  <a:prstClr val="black"/>
                </a:solidFill>
                <a:latin typeface="Arial"/>
                <a:cs typeface="Arial"/>
              </a:rPr>
              <a:t>this)</a:t>
            </a:r>
            <a:endParaRPr sz="1500" dirty="0">
              <a:solidFill>
                <a:prstClr val="black"/>
              </a:solidFill>
              <a:latin typeface="Arial"/>
              <a:cs typeface="Arial"/>
            </a:endParaRPr>
          </a:p>
        </p:txBody>
      </p:sp>
    </p:spTree>
    <p:extLst>
      <p:ext uri="{BB962C8B-B14F-4D97-AF65-F5344CB8AC3E}">
        <p14:creationId xmlns:p14="http://schemas.microsoft.com/office/powerpoint/2010/main" val="683625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63301" y="683405"/>
            <a:ext cx="5182602" cy="369332"/>
          </a:xfrm>
          <a:prstGeom prst="rect">
            <a:avLst/>
          </a:prstGeom>
        </p:spPr>
        <p:txBody>
          <a:bodyPr vert="horz" wrap="square" lIns="0" tIns="0" rIns="0" bIns="0" numCol="1" rtlCol="0" anchor="ctr" anchorCtr="0" compatLnSpc="1">
            <a:prstTxWarp prst="textNoShape">
              <a:avLst/>
            </a:prstTxWarp>
            <a:spAutoFit/>
          </a:bodyPr>
          <a:lstStyle/>
          <a:p>
            <a:pPr marL="9525"/>
            <a:r>
              <a:rPr spc="-4" dirty="0"/>
              <a:t>RDDs</a:t>
            </a:r>
          </a:p>
        </p:txBody>
      </p:sp>
      <p:sp>
        <p:nvSpPr>
          <p:cNvPr id="4" name="object 4"/>
          <p:cNvSpPr txBox="1"/>
          <p:nvPr/>
        </p:nvSpPr>
        <p:spPr>
          <a:xfrm>
            <a:off x="266700" y="1515724"/>
            <a:ext cx="8674100" cy="1949252"/>
          </a:xfrm>
          <a:prstGeom prst="rect">
            <a:avLst/>
          </a:prstGeom>
        </p:spPr>
        <p:txBody>
          <a:bodyPr vert="horz" wrap="square" lIns="0" tIns="0" rIns="0" bIns="0" rtlCol="0">
            <a:spAutoFit/>
          </a:bodyPr>
          <a:lstStyle/>
          <a:p>
            <a:pPr marL="352424" indent="-342900">
              <a:buFont typeface="Arial" charset="0"/>
              <a:buChar char="•"/>
              <a:tabLst>
                <a:tab pos="180970" algn="l"/>
              </a:tabLst>
            </a:pPr>
            <a:r>
              <a:rPr sz="2000" b="1" dirty="0">
                <a:solidFill>
                  <a:prstClr val="black"/>
                </a:solidFill>
                <a:cs typeface="Arial"/>
              </a:rPr>
              <a:t>Two types of </a:t>
            </a:r>
            <a:r>
              <a:rPr sz="2000" b="1" dirty="0" smtClean="0">
                <a:solidFill>
                  <a:prstClr val="black"/>
                </a:solidFill>
                <a:cs typeface="Arial"/>
              </a:rPr>
              <a:t>operations</a:t>
            </a:r>
            <a:endParaRPr sz="2000" dirty="0">
              <a:solidFill>
                <a:prstClr val="black"/>
              </a:solidFill>
              <a:cs typeface="Arial"/>
            </a:endParaRPr>
          </a:p>
          <a:p>
            <a:pPr marL="1181093" lvl="2" indent="-457200">
              <a:buFont typeface="+mj-lt"/>
              <a:buAutoNum type="arabicPeriod"/>
              <a:tabLst>
                <a:tab pos="438139" algn="l"/>
              </a:tabLst>
            </a:pPr>
            <a:r>
              <a:rPr sz="2000" dirty="0" smtClean="0">
                <a:solidFill>
                  <a:prstClr val="black"/>
                </a:solidFill>
                <a:cs typeface="Arial"/>
              </a:rPr>
              <a:t>Transformations</a:t>
            </a:r>
            <a:endParaRPr sz="2000" dirty="0">
              <a:solidFill>
                <a:prstClr val="black"/>
              </a:solidFill>
              <a:cs typeface="Times New Roman"/>
            </a:endParaRPr>
          </a:p>
          <a:p>
            <a:pPr marL="1181093" lvl="2" indent="-457200">
              <a:buFont typeface="+mj-lt"/>
              <a:buAutoNum type="arabicPeriod"/>
              <a:tabLst>
                <a:tab pos="438139" algn="l"/>
              </a:tabLst>
            </a:pPr>
            <a:r>
              <a:rPr sz="2000" dirty="0" smtClean="0">
                <a:solidFill>
                  <a:prstClr val="black"/>
                </a:solidFill>
                <a:cs typeface="Arial"/>
              </a:rPr>
              <a:t>Actions</a:t>
            </a:r>
            <a:endParaRPr lang="en-US" sz="2000" dirty="0" smtClean="0">
              <a:solidFill>
                <a:prstClr val="black"/>
              </a:solidFill>
              <a:cs typeface="Arial"/>
            </a:endParaRPr>
          </a:p>
          <a:p>
            <a:pPr marL="266693" lvl="1">
              <a:lnSpc>
                <a:spcPts val="1598"/>
              </a:lnSpc>
              <a:tabLst>
                <a:tab pos="438139" algn="l"/>
              </a:tabLst>
            </a:pPr>
            <a:endParaRPr lang="en-US" sz="2000" b="1" dirty="0">
              <a:solidFill>
                <a:prstClr val="black"/>
              </a:solidFill>
              <a:cs typeface="Arial"/>
            </a:endParaRPr>
          </a:p>
          <a:p>
            <a:pPr marL="266693" lvl="1">
              <a:lnSpc>
                <a:spcPts val="1598"/>
              </a:lnSpc>
              <a:tabLst>
                <a:tab pos="438139" algn="l"/>
              </a:tabLst>
            </a:pPr>
            <a:endParaRPr lang="en-US" sz="2000" dirty="0">
              <a:solidFill>
                <a:prstClr val="black"/>
              </a:solidFill>
              <a:cs typeface="Arial"/>
            </a:endParaRPr>
          </a:p>
          <a:p>
            <a:pPr marL="352424" indent="-342900">
              <a:buFont typeface="Arial" charset="0"/>
              <a:buChar char="•"/>
              <a:tabLst>
                <a:tab pos="180970" algn="l"/>
              </a:tabLst>
            </a:pPr>
            <a:r>
              <a:rPr sz="2000" b="1" dirty="0">
                <a:solidFill>
                  <a:prstClr val="black"/>
                </a:solidFill>
                <a:cs typeface="Arial"/>
              </a:rPr>
              <a:t>Fault tolerance</a:t>
            </a:r>
            <a:endParaRPr sz="2000" dirty="0">
              <a:solidFill>
                <a:prstClr val="black"/>
              </a:solidFill>
              <a:cs typeface="Arial"/>
            </a:endParaRPr>
          </a:p>
          <a:p>
            <a:pPr marL="723893" lvl="2">
              <a:tabLst>
                <a:tab pos="438139" algn="l"/>
              </a:tabLst>
            </a:pPr>
            <a:r>
              <a:rPr sz="2000" dirty="0">
                <a:solidFill>
                  <a:prstClr val="black"/>
                </a:solidFill>
                <a:cs typeface="Arial"/>
              </a:rPr>
              <a:t>If data in memory is lost it will be recreated from lineage</a:t>
            </a:r>
          </a:p>
        </p:txBody>
      </p:sp>
    </p:spTree>
    <p:extLst>
      <p:ext uri="{BB962C8B-B14F-4D97-AF65-F5344CB8AC3E}">
        <p14:creationId xmlns:p14="http://schemas.microsoft.com/office/powerpoint/2010/main" val="664334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7"/>
          <p:cNvSpPr txBox="1">
            <a:spLocks/>
          </p:cNvSpPr>
          <p:nvPr/>
        </p:nvSpPr>
        <p:spPr>
          <a:xfrm>
            <a:off x="1387477" y="1319527"/>
            <a:ext cx="8655050" cy="258821"/>
          </a:xfrm>
          <a:prstGeom prst="rect">
            <a:avLst/>
          </a:prstGeom>
        </p:spPr>
        <p:txBody>
          <a:bodyPr vert="horz" wrap="square" lIns="0" tIns="3000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r>
              <a:rPr lang="en-US" sz="1650" dirty="0">
                <a:solidFill>
                  <a:srgbClr val="008ABF"/>
                </a:solidFill>
              </a:rPr>
              <a:t>Code Execution</a:t>
            </a:r>
            <a:r>
              <a:rPr lang="en-US" sz="1650" spc="-75" dirty="0">
                <a:solidFill>
                  <a:srgbClr val="008ABF"/>
                </a:solidFill>
              </a:rPr>
              <a:t> </a:t>
            </a:r>
            <a:r>
              <a:rPr lang="en-US" sz="1650" dirty="0">
                <a:solidFill>
                  <a:srgbClr val="008ABF"/>
                </a:solidFill>
              </a:rPr>
              <a:t>(1)</a:t>
            </a:r>
            <a:endParaRPr lang="en-US" sz="1650" dirty="0"/>
          </a:p>
        </p:txBody>
      </p:sp>
      <p:sp>
        <p:nvSpPr>
          <p:cNvPr id="17" name="object 8"/>
          <p:cNvSpPr txBox="1"/>
          <p:nvPr/>
        </p:nvSpPr>
        <p:spPr>
          <a:xfrm>
            <a:off x="1547336" y="2086807"/>
            <a:ext cx="6254830" cy="1466170"/>
          </a:xfrm>
          <a:prstGeom prst="rect">
            <a:avLst/>
          </a:prstGeom>
          <a:solidFill>
            <a:srgbClr val="93DAF7"/>
          </a:solidFill>
          <a:ln w="25399">
            <a:solidFill>
              <a:srgbClr val="70A9C1"/>
            </a:solidFill>
          </a:ln>
        </p:spPr>
        <p:txBody>
          <a:bodyPr vert="horz" wrap="square" lIns="0" tIns="24764" rIns="0" bIns="0" rtlCol="0">
            <a:spAutoFit/>
          </a:bodyPr>
          <a:lstStyle/>
          <a:p>
            <a:pPr>
              <a:spcBef>
                <a:spcPts val="195"/>
              </a:spcBef>
            </a:pPr>
            <a:r>
              <a:rPr sz="1349" dirty="0">
                <a:solidFill>
                  <a:srgbClr val="BFBFBF"/>
                </a:solidFill>
                <a:latin typeface="Arial"/>
                <a:cs typeface="Arial"/>
              </a:rPr>
              <a:t>// Create</a:t>
            </a:r>
            <a:r>
              <a:rPr sz="1349" spc="-79" dirty="0">
                <a:solidFill>
                  <a:srgbClr val="BFBFBF"/>
                </a:solidFill>
                <a:latin typeface="Arial"/>
                <a:cs typeface="Arial"/>
              </a:rPr>
              <a:t> </a:t>
            </a:r>
            <a:r>
              <a:rPr sz="1349" dirty="0">
                <a:solidFill>
                  <a:srgbClr val="BFBFBF"/>
                </a:solidFill>
                <a:latin typeface="Arial"/>
                <a:cs typeface="Arial"/>
              </a:rPr>
              <a:t>RDD</a:t>
            </a:r>
            <a:endParaRPr sz="1349" dirty="0">
              <a:solidFill>
                <a:prstClr val="black"/>
              </a:solidFill>
              <a:latin typeface="Arial"/>
              <a:cs typeface="Arial"/>
            </a:endParaRPr>
          </a:p>
          <a:p>
            <a:pPr>
              <a:spcBef>
                <a:spcPts val="277"/>
              </a:spcBef>
            </a:pPr>
            <a:r>
              <a:rPr sz="1349" dirty="0">
                <a:solidFill>
                  <a:prstClr val="black"/>
                </a:solidFill>
                <a:latin typeface="Arial"/>
                <a:cs typeface="Arial"/>
              </a:rPr>
              <a:t>val quotes =</a:t>
            </a:r>
            <a:r>
              <a:rPr sz="1349" spc="82" dirty="0">
                <a:solidFill>
                  <a:prstClr val="black"/>
                </a:solidFill>
                <a:latin typeface="Arial"/>
                <a:cs typeface="Arial"/>
              </a:rPr>
              <a:t> </a:t>
            </a:r>
            <a:r>
              <a:rPr sz="1349" spc="-4" dirty="0">
                <a:solidFill>
                  <a:prstClr val="black"/>
                </a:solidFill>
                <a:latin typeface="Arial"/>
                <a:cs typeface="Arial"/>
              </a:rPr>
              <a:t>sc.textFile("hdfs:/sparkdata/sparkQuotes.txt")</a:t>
            </a:r>
            <a:endParaRPr sz="1349" dirty="0">
              <a:solidFill>
                <a:prstClr val="black"/>
              </a:solidFill>
              <a:latin typeface="Arial"/>
              <a:cs typeface="Arial"/>
            </a:endParaRPr>
          </a:p>
          <a:p>
            <a:pPr>
              <a:spcBef>
                <a:spcPts val="329"/>
              </a:spcBef>
            </a:pPr>
            <a:r>
              <a:rPr sz="1349" dirty="0">
                <a:solidFill>
                  <a:srgbClr val="BFBFBF"/>
                </a:solidFill>
                <a:latin typeface="Arial"/>
                <a:cs typeface="Arial"/>
              </a:rPr>
              <a:t>//</a:t>
            </a:r>
            <a:r>
              <a:rPr sz="1349" spc="-79" dirty="0">
                <a:solidFill>
                  <a:srgbClr val="BFBFBF"/>
                </a:solidFill>
                <a:latin typeface="Arial"/>
                <a:cs typeface="Arial"/>
              </a:rPr>
              <a:t> </a:t>
            </a:r>
            <a:r>
              <a:rPr sz="1349" dirty="0">
                <a:solidFill>
                  <a:srgbClr val="BFBFBF"/>
                </a:solidFill>
                <a:latin typeface="Arial"/>
                <a:cs typeface="Arial"/>
              </a:rPr>
              <a:t>Transformations</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danQuotes =</a:t>
            </a:r>
            <a:r>
              <a:rPr sz="1349" spc="42" dirty="0">
                <a:solidFill>
                  <a:prstClr val="black"/>
                </a:solidFill>
                <a:latin typeface="Arial"/>
                <a:cs typeface="Arial"/>
              </a:rPr>
              <a:t> </a:t>
            </a:r>
            <a:r>
              <a:rPr sz="1349" spc="-4" dirty="0">
                <a:solidFill>
                  <a:prstClr val="black"/>
                </a:solidFill>
                <a:latin typeface="Arial"/>
                <a:cs typeface="Arial"/>
              </a:rPr>
              <a:t>quotes.filter(_.startsWith("DAN"))</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danSpark = </a:t>
            </a:r>
            <a:r>
              <a:rPr sz="1349" spc="-4" dirty="0">
                <a:solidFill>
                  <a:prstClr val="black"/>
                </a:solidFill>
                <a:latin typeface="Arial"/>
                <a:cs typeface="Arial"/>
              </a:rPr>
              <a:t>danQuotes.map(_.split(" ")).map(x </a:t>
            </a:r>
            <a:r>
              <a:rPr sz="1349" dirty="0">
                <a:solidFill>
                  <a:prstClr val="black"/>
                </a:solidFill>
                <a:latin typeface="Arial"/>
                <a:cs typeface="Arial"/>
              </a:rPr>
              <a:t>=&gt;</a:t>
            </a:r>
            <a:r>
              <a:rPr sz="1349" spc="42" dirty="0">
                <a:solidFill>
                  <a:prstClr val="black"/>
                </a:solidFill>
                <a:latin typeface="Arial"/>
                <a:cs typeface="Arial"/>
              </a:rPr>
              <a:t> </a:t>
            </a:r>
            <a:r>
              <a:rPr sz="1349" dirty="0">
                <a:solidFill>
                  <a:prstClr val="black"/>
                </a:solidFill>
                <a:latin typeface="Arial"/>
                <a:cs typeface="Arial"/>
              </a:rPr>
              <a:t>x(1))</a:t>
            </a:r>
          </a:p>
          <a:p>
            <a:pPr marR="1447286">
              <a:lnSpc>
                <a:spcPct val="120400"/>
              </a:lnSpc>
            </a:pPr>
            <a:r>
              <a:rPr sz="1349" dirty="0">
                <a:solidFill>
                  <a:srgbClr val="BFBFBF"/>
                </a:solidFill>
                <a:latin typeface="Arial"/>
                <a:cs typeface="Arial"/>
              </a:rPr>
              <a:t>// Action  </a:t>
            </a:r>
            <a:r>
              <a:rPr sz="1349" spc="-4" dirty="0">
                <a:solidFill>
                  <a:prstClr val="black"/>
                </a:solidFill>
                <a:latin typeface="Arial"/>
                <a:cs typeface="Arial"/>
              </a:rPr>
              <a:t>danSpark.filter(_.contains("Spark")).count()</a:t>
            </a:r>
            <a:endParaRPr sz="1349" dirty="0">
              <a:solidFill>
                <a:prstClr val="black"/>
              </a:solidFill>
              <a:latin typeface="Arial"/>
              <a:cs typeface="Arial"/>
            </a:endParaRPr>
          </a:p>
        </p:txBody>
      </p:sp>
      <p:sp>
        <p:nvSpPr>
          <p:cNvPr id="18" name="object 9"/>
          <p:cNvSpPr/>
          <p:nvPr/>
        </p:nvSpPr>
        <p:spPr>
          <a:xfrm>
            <a:off x="1320404" y="475178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9" name="object 10"/>
          <p:cNvSpPr txBox="1"/>
          <p:nvPr/>
        </p:nvSpPr>
        <p:spPr>
          <a:xfrm>
            <a:off x="1379461" y="4788596"/>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p>
        </p:txBody>
      </p:sp>
      <p:sp>
        <p:nvSpPr>
          <p:cNvPr id="20" name="object 11"/>
          <p:cNvSpPr txBox="1"/>
          <p:nvPr/>
        </p:nvSpPr>
        <p:spPr>
          <a:xfrm>
            <a:off x="1372316" y="448008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1"/>
          <p:cNvSpPr txBox="1">
            <a:spLocks noGrp="1"/>
          </p:cNvSpPr>
          <p:nvPr>
            <p:ph idx="1"/>
          </p:nvPr>
        </p:nvSpPr>
        <p:spPr>
          <a:xfrm>
            <a:off x="1034718" y="1964156"/>
            <a:ext cx="6928183" cy="2492990"/>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pPr marL="0" indent="0">
              <a:buNone/>
            </a:pPr>
            <a:r>
              <a:rPr lang="en-US" sz="1500" dirty="0"/>
              <a:t>// Create</a:t>
            </a:r>
            <a:r>
              <a:rPr lang="en-US" sz="1500" spc="-79" dirty="0"/>
              <a:t> </a:t>
            </a:r>
            <a:r>
              <a:rPr lang="en-US" sz="1500" dirty="0"/>
              <a:t>RDD</a:t>
            </a:r>
          </a:p>
          <a:p>
            <a:pPr marL="0" indent="0">
              <a:spcBef>
                <a:spcPts val="277"/>
              </a:spcBef>
              <a:buNone/>
            </a:pPr>
            <a:r>
              <a:rPr lang="en-US" sz="1500" dirty="0" err="1"/>
              <a:t>val</a:t>
            </a:r>
            <a:r>
              <a:rPr lang="en-US" sz="1500" dirty="0"/>
              <a:t> quotes =</a:t>
            </a:r>
            <a:r>
              <a:rPr lang="en-US" sz="1500" spc="82" dirty="0"/>
              <a:t> </a:t>
            </a:r>
            <a:r>
              <a:rPr lang="en-US" sz="1500" spc="-4" dirty="0" err="1"/>
              <a:t>sc.textFile</a:t>
            </a:r>
            <a:r>
              <a:rPr lang="en-US" sz="1500" spc="-4" dirty="0"/>
              <a:t>("</a:t>
            </a:r>
            <a:r>
              <a:rPr lang="en-US" sz="1500" spc="-4" dirty="0" err="1"/>
              <a:t>hdfs</a:t>
            </a:r>
            <a:r>
              <a:rPr lang="en-US" sz="1500" spc="-4" dirty="0"/>
              <a:t>:/</a:t>
            </a:r>
            <a:r>
              <a:rPr lang="en-US" sz="1500" spc="-4" dirty="0" err="1"/>
              <a:t>sparkdata</a:t>
            </a:r>
            <a:r>
              <a:rPr lang="en-US" sz="1500" spc="-4" dirty="0"/>
              <a:t>/</a:t>
            </a:r>
            <a:r>
              <a:rPr lang="en-US" sz="1500" spc="-4" dirty="0" err="1"/>
              <a:t>sparkQuotes.txt</a:t>
            </a:r>
            <a:r>
              <a:rPr lang="en-US" sz="1500" spc="-4" dirty="0"/>
              <a:t>")</a:t>
            </a:r>
          </a:p>
          <a:p>
            <a:pPr marL="0" indent="0">
              <a:spcBef>
                <a:spcPts val="277"/>
              </a:spcBef>
              <a:buNone/>
            </a:pPr>
            <a:endParaRPr lang="en-US" sz="1500" spc="-4" dirty="0"/>
          </a:p>
          <a:p>
            <a:pPr marL="0" indent="0">
              <a:spcBef>
                <a:spcPts val="329"/>
              </a:spcBef>
              <a:buNone/>
            </a:pPr>
            <a:r>
              <a:rPr lang="en-US" sz="1500" dirty="0"/>
              <a:t>//</a:t>
            </a:r>
            <a:r>
              <a:rPr lang="en-US" sz="1500" spc="-79" dirty="0"/>
              <a:t> </a:t>
            </a:r>
            <a:r>
              <a:rPr lang="en-US" sz="1500" dirty="0"/>
              <a:t>Transformations</a:t>
            </a:r>
          </a:p>
          <a:p>
            <a:pPr marL="0" indent="0">
              <a:spcBef>
                <a:spcPts val="329"/>
              </a:spcBef>
              <a:buNone/>
            </a:pPr>
            <a:r>
              <a:rPr lang="en-US" sz="1500" dirty="0" err="1"/>
              <a:t>val</a:t>
            </a:r>
            <a:r>
              <a:rPr lang="en-US" sz="1500" dirty="0"/>
              <a:t> </a:t>
            </a:r>
            <a:r>
              <a:rPr lang="en-US" sz="1500" dirty="0" err="1"/>
              <a:t>danQuotes</a:t>
            </a:r>
            <a:r>
              <a:rPr lang="en-US" sz="1500" dirty="0"/>
              <a:t> =</a:t>
            </a:r>
            <a:r>
              <a:rPr lang="en-US" sz="1500" spc="42" dirty="0"/>
              <a:t> </a:t>
            </a:r>
            <a:r>
              <a:rPr lang="en-US" sz="1500" spc="-4" dirty="0" err="1"/>
              <a:t>quotes.filter</a:t>
            </a:r>
            <a:r>
              <a:rPr lang="en-US" sz="1500" spc="-4" dirty="0"/>
              <a:t>(_.</a:t>
            </a:r>
            <a:r>
              <a:rPr lang="en-US" sz="1500" spc="-4" dirty="0" err="1"/>
              <a:t>startsWith</a:t>
            </a:r>
            <a:r>
              <a:rPr lang="en-US" sz="1500" spc="-4" dirty="0"/>
              <a:t>("DAN"))</a:t>
            </a:r>
          </a:p>
          <a:p>
            <a:pPr marL="0" indent="0">
              <a:spcBef>
                <a:spcPts val="329"/>
              </a:spcBef>
              <a:buNone/>
            </a:pPr>
            <a:r>
              <a:rPr lang="en-US" sz="1500" dirty="0" err="1"/>
              <a:t>val</a:t>
            </a:r>
            <a:r>
              <a:rPr lang="en-US" sz="1500" dirty="0"/>
              <a:t> </a:t>
            </a:r>
            <a:r>
              <a:rPr lang="en-US" sz="1500" dirty="0" err="1"/>
              <a:t>danSpark</a:t>
            </a:r>
            <a:r>
              <a:rPr lang="en-US" sz="1500" dirty="0"/>
              <a:t> = </a:t>
            </a:r>
            <a:r>
              <a:rPr lang="en-US" sz="1500" spc="-4" dirty="0" err="1"/>
              <a:t>danQuotes.map</a:t>
            </a:r>
            <a:r>
              <a:rPr lang="en-US" sz="1500" spc="-4" dirty="0"/>
              <a:t>(_.split(" ")).map(x </a:t>
            </a:r>
            <a:r>
              <a:rPr lang="en-US" sz="1500" dirty="0"/>
              <a:t>=&gt;</a:t>
            </a:r>
            <a:r>
              <a:rPr lang="en-US" sz="1500" spc="42" dirty="0"/>
              <a:t> </a:t>
            </a:r>
            <a:r>
              <a:rPr lang="en-US" sz="1500" dirty="0"/>
              <a:t>x(1))</a:t>
            </a:r>
          </a:p>
          <a:p>
            <a:pPr marL="0" indent="0">
              <a:spcBef>
                <a:spcPts val="329"/>
              </a:spcBef>
              <a:buNone/>
            </a:pPr>
            <a:endParaRPr lang="en-US" sz="1500" dirty="0"/>
          </a:p>
          <a:p>
            <a:pPr marL="0" marR="1171546" indent="0">
              <a:lnSpc>
                <a:spcPct val="120400"/>
              </a:lnSpc>
              <a:buNone/>
            </a:pPr>
            <a:r>
              <a:rPr lang="en-US" sz="1500" dirty="0"/>
              <a:t>// Action  </a:t>
            </a:r>
            <a:endParaRPr lang="en-US" sz="1500" dirty="0" smtClean="0"/>
          </a:p>
          <a:p>
            <a:pPr marL="0" marR="1171546" indent="0">
              <a:lnSpc>
                <a:spcPct val="120400"/>
              </a:lnSpc>
              <a:buNone/>
            </a:pPr>
            <a:r>
              <a:rPr lang="en-US" sz="1500" spc="-4" dirty="0" err="1" smtClean="0"/>
              <a:t>danSpark.filter</a:t>
            </a:r>
            <a:r>
              <a:rPr lang="en-US" sz="1500" spc="-4" dirty="0"/>
              <a:t>(_.contains("Spark")).count()</a:t>
            </a:r>
          </a:p>
        </p:txBody>
      </p:sp>
      <p:sp>
        <p:nvSpPr>
          <p:cNvPr id="38" name="Rectangle 37"/>
          <p:cNvSpPr/>
          <p:nvPr/>
        </p:nvSpPr>
        <p:spPr>
          <a:xfrm>
            <a:off x="1028701" y="1964155"/>
            <a:ext cx="6934200" cy="251592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906706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759868" y="5022056"/>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8" name="object 8"/>
          <p:cNvSpPr/>
          <p:nvPr/>
        </p:nvSpPr>
        <p:spPr>
          <a:xfrm>
            <a:off x="2862092"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9" name="object 9"/>
          <p:cNvSpPr txBox="1">
            <a:spLocks noGrp="1"/>
          </p:cNvSpPr>
          <p:nvPr>
            <p:ph type="title"/>
          </p:nvPr>
        </p:nvSpPr>
        <p:spPr>
          <a:xfrm>
            <a:off x="1379459" y="1279726"/>
            <a:ext cx="8663068"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(2)</a:t>
            </a:r>
            <a:endParaRPr sz="1650"/>
          </a:p>
        </p:txBody>
      </p:sp>
      <p:sp>
        <p:nvSpPr>
          <p:cNvPr id="11" name="object 11"/>
          <p:cNvSpPr txBox="1">
            <a:spLocks noGrp="1"/>
          </p:cNvSpPr>
          <p:nvPr>
            <p:ph idx="1"/>
          </p:nvPr>
        </p:nvSpPr>
        <p:spPr>
          <a:xfrm>
            <a:off x="1034718" y="1964156"/>
            <a:ext cx="6928183" cy="2492990"/>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pPr marL="0" indent="0">
              <a:buNone/>
            </a:pPr>
            <a:r>
              <a:rPr lang="en-US" sz="1500" dirty="0"/>
              <a:t>// Create</a:t>
            </a:r>
            <a:r>
              <a:rPr lang="en-US" sz="1500" spc="-79" dirty="0"/>
              <a:t> </a:t>
            </a:r>
            <a:r>
              <a:rPr lang="en-US" sz="1500" dirty="0"/>
              <a:t>RDD</a:t>
            </a:r>
          </a:p>
          <a:p>
            <a:pPr marL="0" indent="0">
              <a:spcBef>
                <a:spcPts val="277"/>
              </a:spcBef>
              <a:buNone/>
            </a:pPr>
            <a:r>
              <a:rPr lang="en-US" sz="1500" dirty="0" err="1"/>
              <a:t>val</a:t>
            </a:r>
            <a:r>
              <a:rPr lang="en-US" sz="1500" dirty="0"/>
              <a:t> quotes =</a:t>
            </a:r>
            <a:r>
              <a:rPr lang="en-US" sz="1500" spc="82" dirty="0"/>
              <a:t> </a:t>
            </a:r>
            <a:r>
              <a:rPr lang="en-US" sz="1500" spc="-4" dirty="0" err="1"/>
              <a:t>sc.textFile</a:t>
            </a:r>
            <a:r>
              <a:rPr lang="en-US" sz="1500" spc="-4" dirty="0"/>
              <a:t>("</a:t>
            </a:r>
            <a:r>
              <a:rPr lang="en-US" sz="1500" spc="-4" dirty="0" err="1"/>
              <a:t>hdfs</a:t>
            </a:r>
            <a:r>
              <a:rPr lang="en-US" sz="1500" spc="-4" dirty="0"/>
              <a:t>:/</a:t>
            </a:r>
            <a:r>
              <a:rPr lang="en-US" sz="1500" spc="-4" dirty="0" err="1"/>
              <a:t>sparkdata</a:t>
            </a:r>
            <a:r>
              <a:rPr lang="en-US" sz="1500" spc="-4" dirty="0"/>
              <a:t>/</a:t>
            </a:r>
            <a:r>
              <a:rPr lang="en-US" sz="1500" spc="-4" dirty="0" err="1"/>
              <a:t>sparkQuotes.txt</a:t>
            </a:r>
            <a:r>
              <a:rPr lang="en-US" sz="1500" spc="-4" dirty="0"/>
              <a:t>")</a:t>
            </a:r>
          </a:p>
          <a:p>
            <a:pPr marL="0" indent="0">
              <a:spcBef>
                <a:spcPts val="277"/>
              </a:spcBef>
              <a:buNone/>
            </a:pPr>
            <a:endParaRPr lang="en-US" sz="1500" spc="-4" dirty="0"/>
          </a:p>
          <a:p>
            <a:pPr marL="0" indent="0">
              <a:spcBef>
                <a:spcPts val="329"/>
              </a:spcBef>
              <a:buNone/>
            </a:pPr>
            <a:r>
              <a:rPr lang="en-US" sz="1500" dirty="0"/>
              <a:t>//</a:t>
            </a:r>
            <a:r>
              <a:rPr lang="en-US" sz="1500" spc="-79" dirty="0"/>
              <a:t> </a:t>
            </a:r>
            <a:r>
              <a:rPr lang="en-US" sz="1500" dirty="0"/>
              <a:t>Transformations</a:t>
            </a:r>
          </a:p>
          <a:p>
            <a:pPr marL="0" indent="0">
              <a:spcBef>
                <a:spcPts val="329"/>
              </a:spcBef>
              <a:buNone/>
            </a:pPr>
            <a:r>
              <a:rPr lang="en-US" sz="1500" dirty="0" err="1"/>
              <a:t>val</a:t>
            </a:r>
            <a:r>
              <a:rPr lang="en-US" sz="1500" dirty="0"/>
              <a:t> </a:t>
            </a:r>
            <a:r>
              <a:rPr lang="en-US" sz="1500" dirty="0" err="1"/>
              <a:t>danQuotes</a:t>
            </a:r>
            <a:r>
              <a:rPr lang="en-US" sz="1500" dirty="0"/>
              <a:t> =</a:t>
            </a:r>
            <a:r>
              <a:rPr lang="en-US" sz="1500" spc="42" dirty="0"/>
              <a:t> </a:t>
            </a:r>
            <a:r>
              <a:rPr lang="en-US" sz="1500" spc="-4" dirty="0" err="1"/>
              <a:t>quotes.filter</a:t>
            </a:r>
            <a:r>
              <a:rPr lang="en-US" sz="1500" spc="-4" dirty="0"/>
              <a:t>(_.</a:t>
            </a:r>
            <a:r>
              <a:rPr lang="en-US" sz="1500" spc="-4" dirty="0" err="1"/>
              <a:t>startsWith</a:t>
            </a:r>
            <a:r>
              <a:rPr lang="en-US" sz="1500" spc="-4" dirty="0"/>
              <a:t>("DAN"))</a:t>
            </a:r>
          </a:p>
          <a:p>
            <a:pPr marL="0" indent="0">
              <a:spcBef>
                <a:spcPts val="329"/>
              </a:spcBef>
              <a:buNone/>
            </a:pPr>
            <a:r>
              <a:rPr lang="en-US" sz="1500" dirty="0" err="1"/>
              <a:t>val</a:t>
            </a:r>
            <a:r>
              <a:rPr lang="en-US" sz="1500" dirty="0"/>
              <a:t> </a:t>
            </a:r>
            <a:r>
              <a:rPr lang="en-US" sz="1500" dirty="0" err="1"/>
              <a:t>danSpark</a:t>
            </a:r>
            <a:r>
              <a:rPr lang="en-US" sz="1500" dirty="0"/>
              <a:t> = </a:t>
            </a:r>
            <a:r>
              <a:rPr lang="en-US" sz="1500" spc="-4" dirty="0" err="1"/>
              <a:t>danQuotes.map</a:t>
            </a:r>
            <a:r>
              <a:rPr lang="en-US" sz="1500" spc="-4" dirty="0"/>
              <a:t>(_.split(" ")).map(x </a:t>
            </a:r>
            <a:r>
              <a:rPr lang="en-US" sz="1500" dirty="0"/>
              <a:t>=&gt;</a:t>
            </a:r>
            <a:r>
              <a:rPr lang="en-US" sz="1500" spc="42" dirty="0"/>
              <a:t> </a:t>
            </a:r>
            <a:r>
              <a:rPr lang="en-US" sz="1500" dirty="0"/>
              <a:t>x(1))</a:t>
            </a:r>
          </a:p>
          <a:p>
            <a:pPr marL="0" indent="0">
              <a:spcBef>
                <a:spcPts val="329"/>
              </a:spcBef>
              <a:buNone/>
            </a:pPr>
            <a:endParaRPr lang="en-US" sz="1500" dirty="0"/>
          </a:p>
          <a:p>
            <a:pPr marL="0" marR="1171546" indent="0">
              <a:lnSpc>
                <a:spcPct val="120400"/>
              </a:lnSpc>
              <a:buNone/>
            </a:pPr>
            <a:r>
              <a:rPr lang="en-US" sz="1500" dirty="0"/>
              <a:t>// Action  </a:t>
            </a:r>
            <a:endParaRPr lang="en-US" sz="1500" dirty="0" smtClean="0"/>
          </a:p>
          <a:p>
            <a:pPr marL="0" marR="1171546" indent="0">
              <a:lnSpc>
                <a:spcPct val="120400"/>
              </a:lnSpc>
              <a:buNone/>
            </a:pPr>
            <a:r>
              <a:rPr lang="en-US" sz="1500" spc="-4" dirty="0" err="1" smtClean="0"/>
              <a:t>danSpark.filter</a:t>
            </a:r>
            <a:r>
              <a:rPr lang="en-US" sz="1500" spc="-4" dirty="0"/>
              <a:t>(_.contains("Spark")).count()</a:t>
            </a:r>
          </a:p>
        </p:txBody>
      </p:sp>
      <p:sp>
        <p:nvSpPr>
          <p:cNvPr id="12" name="object 12"/>
          <p:cNvSpPr/>
          <p:nvPr/>
        </p:nvSpPr>
        <p:spPr>
          <a:xfrm>
            <a:off x="1320404" y="475178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1379461" y="4788596"/>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14" name="object 14"/>
          <p:cNvSpPr txBox="1"/>
          <p:nvPr/>
        </p:nvSpPr>
        <p:spPr>
          <a:xfrm>
            <a:off x="1372316" y="448008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15" name="object 15"/>
          <p:cNvSpPr/>
          <p:nvPr/>
        </p:nvSpPr>
        <p:spPr>
          <a:xfrm>
            <a:off x="2965849"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6" name="object 16"/>
          <p:cNvSpPr txBox="1"/>
          <p:nvPr/>
        </p:nvSpPr>
        <p:spPr>
          <a:xfrm>
            <a:off x="3010615" y="448008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9" name="Rectangle 18"/>
          <p:cNvSpPr/>
          <p:nvPr/>
        </p:nvSpPr>
        <p:spPr>
          <a:xfrm>
            <a:off x="1028701" y="1964157"/>
            <a:ext cx="6934199" cy="734594"/>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2698709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5"/>
          <p:cNvSpPr/>
          <p:nvPr/>
        </p:nvSpPr>
        <p:spPr>
          <a:xfrm>
            <a:off x="2759868" y="5022056"/>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31" name="object 6"/>
          <p:cNvSpPr/>
          <p:nvPr/>
        </p:nvSpPr>
        <p:spPr>
          <a:xfrm>
            <a:off x="2862092"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32" name="object 7"/>
          <p:cNvSpPr txBox="1">
            <a:spLocks noGrp="1"/>
          </p:cNvSpPr>
          <p:nvPr>
            <p:ph type="title"/>
          </p:nvPr>
        </p:nvSpPr>
        <p:spPr>
          <a:xfrm>
            <a:off x="1387477" y="1306831"/>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a:t>
            </a:r>
            <a:r>
              <a:rPr lang="en-US" sz="1650" dirty="0">
                <a:solidFill>
                  <a:srgbClr val="008ABF"/>
                </a:solidFill>
              </a:rPr>
              <a:t>3</a:t>
            </a:r>
            <a:r>
              <a:rPr sz="1650" dirty="0">
                <a:solidFill>
                  <a:srgbClr val="008ABF"/>
                </a:solidFill>
              </a:rPr>
              <a:t>)</a:t>
            </a:r>
            <a:endParaRPr sz="1650" dirty="0"/>
          </a:p>
        </p:txBody>
      </p:sp>
      <p:sp>
        <p:nvSpPr>
          <p:cNvPr id="53" name="object 11"/>
          <p:cNvSpPr txBox="1">
            <a:spLocks noGrp="1"/>
          </p:cNvSpPr>
          <p:nvPr>
            <p:ph idx="1"/>
          </p:nvPr>
        </p:nvSpPr>
        <p:spPr>
          <a:xfrm>
            <a:off x="1034718" y="1964156"/>
            <a:ext cx="6928183" cy="2492990"/>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pPr marL="0" indent="0">
              <a:buNone/>
            </a:pPr>
            <a:r>
              <a:rPr lang="en-US" sz="1500" dirty="0"/>
              <a:t>// Create</a:t>
            </a:r>
            <a:r>
              <a:rPr lang="en-US" sz="1500" spc="-79" dirty="0"/>
              <a:t> </a:t>
            </a:r>
            <a:r>
              <a:rPr lang="en-US" sz="1500" dirty="0"/>
              <a:t>RDD</a:t>
            </a:r>
          </a:p>
          <a:p>
            <a:pPr marL="0" indent="0">
              <a:spcBef>
                <a:spcPts val="277"/>
              </a:spcBef>
              <a:buNone/>
            </a:pPr>
            <a:r>
              <a:rPr lang="en-US" sz="1500" dirty="0" err="1"/>
              <a:t>val</a:t>
            </a:r>
            <a:r>
              <a:rPr lang="en-US" sz="1500" dirty="0"/>
              <a:t> quotes =</a:t>
            </a:r>
            <a:r>
              <a:rPr lang="en-US" sz="1500" spc="82" dirty="0"/>
              <a:t> </a:t>
            </a:r>
            <a:r>
              <a:rPr lang="en-US" sz="1500" spc="-4" dirty="0" err="1"/>
              <a:t>sc.textFile</a:t>
            </a:r>
            <a:r>
              <a:rPr lang="en-US" sz="1500" spc="-4" dirty="0"/>
              <a:t>("</a:t>
            </a:r>
            <a:r>
              <a:rPr lang="en-US" sz="1500" spc="-4" dirty="0" err="1"/>
              <a:t>hdfs</a:t>
            </a:r>
            <a:r>
              <a:rPr lang="en-US" sz="1500" spc="-4" dirty="0"/>
              <a:t>:/</a:t>
            </a:r>
            <a:r>
              <a:rPr lang="en-US" sz="1500" spc="-4" dirty="0" err="1"/>
              <a:t>sparkdata</a:t>
            </a:r>
            <a:r>
              <a:rPr lang="en-US" sz="1500" spc="-4" dirty="0"/>
              <a:t>/</a:t>
            </a:r>
            <a:r>
              <a:rPr lang="en-US" sz="1500" spc="-4" dirty="0" err="1"/>
              <a:t>sparkQuotes.txt</a:t>
            </a:r>
            <a:r>
              <a:rPr lang="en-US" sz="1500" spc="-4" dirty="0"/>
              <a:t>")</a:t>
            </a:r>
          </a:p>
          <a:p>
            <a:pPr marL="0" indent="0">
              <a:spcBef>
                <a:spcPts val="277"/>
              </a:spcBef>
              <a:buNone/>
            </a:pPr>
            <a:endParaRPr lang="en-US" sz="1500" spc="-4" dirty="0"/>
          </a:p>
          <a:p>
            <a:pPr marL="0" indent="0">
              <a:spcBef>
                <a:spcPts val="329"/>
              </a:spcBef>
              <a:buNone/>
            </a:pPr>
            <a:r>
              <a:rPr lang="en-US" sz="1500" dirty="0"/>
              <a:t>//</a:t>
            </a:r>
            <a:r>
              <a:rPr lang="en-US" sz="1500" spc="-79" dirty="0"/>
              <a:t> </a:t>
            </a:r>
            <a:r>
              <a:rPr lang="en-US" sz="1500" dirty="0"/>
              <a:t>Transformations</a:t>
            </a:r>
          </a:p>
          <a:p>
            <a:pPr marL="0" indent="0">
              <a:spcBef>
                <a:spcPts val="329"/>
              </a:spcBef>
              <a:buNone/>
            </a:pPr>
            <a:r>
              <a:rPr lang="en-US" sz="1500" dirty="0" err="1"/>
              <a:t>val</a:t>
            </a:r>
            <a:r>
              <a:rPr lang="en-US" sz="1500" dirty="0"/>
              <a:t> </a:t>
            </a:r>
            <a:r>
              <a:rPr lang="en-US" sz="1500" dirty="0" err="1"/>
              <a:t>danQuotes</a:t>
            </a:r>
            <a:r>
              <a:rPr lang="en-US" sz="1500" dirty="0"/>
              <a:t> =</a:t>
            </a:r>
            <a:r>
              <a:rPr lang="en-US" sz="1500" spc="42" dirty="0"/>
              <a:t> </a:t>
            </a:r>
            <a:r>
              <a:rPr lang="en-US" sz="1500" spc="-4" dirty="0" err="1"/>
              <a:t>quotes.filter</a:t>
            </a:r>
            <a:r>
              <a:rPr lang="en-US" sz="1500" spc="-4" dirty="0"/>
              <a:t>(_.</a:t>
            </a:r>
            <a:r>
              <a:rPr lang="en-US" sz="1500" spc="-4" dirty="0" err="1"/>
              <a:t>startsWith</a:t>
            </a:r>
            <a:r>
              <a:rPr lang="en-US" sz="1500" spc="-4" dirty="0"/>
              <a:t>("DAN"))</a:t>
            </a:r>
          </a:p>
          <a:p>
            <a:pPr marL="0" indent="0">
              <a:spcBef>
                <a:spcPts val="329"/>
              </a:spcBef>
              <a:buNone/>
            </a:pPr>
            <a:r>
              <a:rPr lang="en-US" sz="1500" dirty="0" err="1"/>
              <a:t>val</a:t>
            </a:r>
            <a:r>
              <a:rPr lang="en-US" sz="1500" dirty="0"/>
              <a:t> </a:t>
            </a:r>
            <a:r>
              <a:rPr lang="en-US" sz="1500" dirty="0" err="1"/>
              <a:t>danSpark</a:t>
            </a:r>
            <a:r>
              <a:rPr lang="en-US" sz="1500" dirty="0"/>
              <a:t> = </a:t>
            </a:r>
            <a:r>
              <a:rPr lang="en-US" sz="1500" spc="-4" dirty="0" err="1"/>
              <a:t>danQuotes.map</a:t>
            </a:r>
            <a:r>
              <a:rPr lang="en-US" sz="1500" spc="-4" dirty="0"/>
              <a:t>(_.split(" ")).map(x </a:t>
            </a:r>
            <a:r>
              <a:rPr lang="en-US" sz="1500" dirty="0"/>
              <a:t>=&gt;</a:t>
            </a:r>
            <a:r>
              <a:rPr lang="en-US" sz="1500" spc="42" dirty="0"/>
              <a:t> </a:t>
            </a:r>
            <a:r>
              <a:rPr lang="en-US" sz="1500" dirty="0"/>
              <a:t>x(1))</a:t>
            </a:r>
          </a:p>
          <a:p>
            <a:pPr marL="0" indent="0">
              <a:spcBef>
                <a:spcPts val="329"/>
              </a:spcBef>
              <a:buNone/>
            </a:pPr>
            <a:endParaRPr lang="en-US" sz="1500" dirty="0"/>
          </a:p>
          <a:p>
            <a:pPr marL="0" marR="1171546" indent="0">
              <a:lnSpc>
                <a:spcPct val="120400"/>
              </a:lnSpc>
              <a:buNone/>
            </a:pPr>
            <a:r>
              <a:rPr lang="en-US" sz="1500" dirty="0"/>
              <a:t>// Action  </a:t>
            </a:r>
            <a:endParaRPr lang="en-US" sz="1500" dirty="0" smtClean="0"/>
          </a:p>
          <a:p>
            <a:pPr marL="0" marR="1171546" indent="0">
              <a:lnSpc>
                <a:spcPct val="120400"/>
              </a:lnSpc>
              <a:buNone/>
            </a:pPr>
            <a:r>
              <a:rPr lang="en-US" sz="1500" spc="-4" dirty="0" err="1" smtClean="0"/>
              <a:t>danSpark.filter</a:t>
            </a:r>
            <a:r>
              <a:rPr lang="en-US" sz="1500" spc="-4" dirty="0"/>
              <a:t>(_.contains("Spark")).count()</a:t>
            </a:r>
          </a:p>
        </p:txBody>
      </p:sp>
      <p:sp>
        <p:nvSpPr>
          <p:cNvPr id="34" name="object 9"/>
          <p:cNvSpPr/>
          <p:nvPr/>
        </p:nvSpPr>
        <p:spPr>
          <a:xfrm>
            <a:off x="1320404" y="475178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35" name="object 10"/>
          <p:cNvSpPr txBox="1"/>
          <p:nvPr/>
        </p:nvSpPr>
        <p:spPr>
          <a:xfrm>
            <a:off x="1379461" y="4788596"/>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36" name="object 11"/>
          <p:cNvSpPr txBox="1"/>
          <p:nvPr/>
        </p:nvSpPr>
        <p:spPr>
          <a:xfrm>
            <a:off x="1372316" y="448008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2"/>
          <p:cNvSpPr/>
          <p:nvPr/>
        </p:nvSpPr>
        <p:spPr>
          <a:xfrm>
            <a:off x="2965849"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39" name="object 14"/>
          <p:cNvSpPr txBox="1"/>
          <p:nvPr/>
        </p:nvSpPr>
        <p:spPr>
          <a:xfrm>
            <a:off x="3010615" y="448008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40" name="object 15"/>
          <p:cNvSpPr/>
          <p:nvPr/>
        </p:nvSpPr>
        <p:spPr>
          <a:xfrm>
            <a:off x="4519614"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42" name="object 17"/>
          <p:cNvSpPr txBox="1"/>
          <p:nvPr/>
        </p:nvSpPr>
        <p:spPr>
          <a:xfrm>
            <a:off x="4564382" y="4480085"/>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46" name="object 21"/>
          <p:cNvSpPr/>
          <p:nvPr/>
        </p:nvSpPr>
        <p:spPr>
          <a:xfrm>
            <a:off x="4317206" y="5022056"/>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47" name="object 22"/>
          <p:cNvSpPr/>
          <p:nvPr/>
        </p:nvSpPr>
        <p:spPr>
          <a:xfrm>
            <a:off x="4419429"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54" name="Rectangle 53"/>
          <p:cNvSpPr/>
          <p:nvPr/>
        </p:nvSpPr>
        <p:spPr>
          <a:xfrm>
            <a:off x="1028702" y="1964156"/>
            <a:ext cx="6934199" cy="128833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028169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5"/>
          <p:cNvSpPr/>
          <p:nvPr/>
        </p:nvSpPr>
        <p:spPr>
          <a:xfrm>
            <a:off x="2759868" y="5022056"/>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0" name="object 6"/>
          <p:cNvSpPr/>
          <p:nvPr/>
        </p:nvSpPr>
        <p:spPr>
          <a:xfrm>
            <a:off x="2862092"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61" name="object 7"/>
          <p:cNvSpPr txBox="1">
            <a:spLocks noGrp="1"/>
          </p:cNvSpPr>
          <p:nvPr>
            <p:ph type="title"/>
          </p:nvPr>
        </p:nvSpPr>
        <p:spPr>
          <a:xfrm>
            <a:off x="1387477" y="1306831"/>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82" name="object 11"/>
          <p:cNvSpPr txBox="1">
            <a:spLocks noGrp="1"/>
          </p:cNvSpPr>
          <p:nvPr>
            <p:ph idx="1"/>
          </p:nvPr>
        </p:nvSpPr>
        <p:spPr>
          <a:xfrm>
            <a:off x="1034718" y="1964156"/>
            <a:ext cx="6928183" cy="2492990"/>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pPr marL="0" indent="0">
              <a:buNone/>
            </a:pPr>
            <a:r>
              <a:rPr lang="en-US" sz="1500" dirty="0"/>
              <a:t>// Create</a:t>
            </a:r>
            <a:r>
              <a:rPr lang="en-US" sz="1500" spc="-79" dirty="0"/>
              <a:t> </a:t>
            </a:r>
            <a:r>
              <a:rPr lang="en-US" sz="1500" dirty="0"/>
              <a:t>RDD</a:t>
            </a:r>
          </a:p>
          <a:p>
            <a:pPr marL="0" indent="0">
              <a:spcBef>
                <a:spcPts val="277"/>
              </a:spcBef>
              <a:buNone/>
            </a:pPr>
            <a:r>
              <a:rPr lang="en-US" sz="1500" dirty="0" err="1"/>
              <a:t>val</a:t>
            </a:r>
            <a:r>
              <a:rPr lang="en-US" sz="1500" dirty="0"/>
              <a:t> quotes =</a:t>
            </a:r>
            <a:r>
              <a:rPr lang="en-US" sz="1500" spc="82" dirty="0"/>
              <a:t> </a:t>
            </a:r>
            <a:r>
              <a:rPr lang="en-US" sz="1500" spc="-4" dirty="0" err="1"/>
              <a:t>sc.textFile</a:t>
            </a:r>
            <a:r>
              <a:rPr lang="en-US" sz="1500" spc="-4" dirty="0"/>
              <a:t>("</a:t>
            </a:r>
            <a:r>
              <a:rPr lang="en-US" sz="1500" spc="-4" dirty="0" err="1"/>
              <a:t>hdfs</a:t>
            </a:r>
            <a:r>
              <a:rPr lang="en-US" sz="1500" spc="-4" dirty="0"/>
              <a:t>:/</a:t>
            </a:r>
            <a:r>
              <a:rPr lang="en-US" sz="1500" spc="-4" dirty="0" err="1"/>
              <a:t>sparkdata</a:t>
            </a:r>
            <a:r>
              <a:rPr lang="en-US" sz="1500" spc="-4" dirty="0"/>
              <a:t>/</a:t>
            </a:r>
            <a:r>
              <a:rPr lang="en-US" sz="1500" spc="-4" dirty="0" err="1"/>
              <a:t>sparkQuotes.txt</a:t>
            </a:r>
            <a:r>
              <a:rPr lang="en-US" sz="1500" spc="-4" dirty="0"/>
              <a:t>")</a:t>
            </a:r>
          </a:p>
          <a:p>
            <a:pPr marL="0" indent="0">
              <a:spcBef>
                <a:spcPts val="277"/>
              </a:spcBef>
              <a:buNone/>
            </a:pPr>
            <a:endParaRPr lang="en-US" sz="1500" spc="-4" dirty="0"/>
          </a:p>
          <a:p>
            <a:pPr marL="0" indent="0">
              <a:spcBef>
                <a:spcPts val="329"/>
              </a:spcBef>
              <a:buNone/>
            </a:pPr>
            <a:r>
              <a:rPr lang="en-US" sz="1500" dirty="0"/>
              <a:t>//</a:t>
            </a:r>
            <a:r>
              <a:rPr lang="en-US" sz="1500" spc="-79" dirty="0"/>
              <a:t> </a:t>
            </a:r>
            <a:r>
              <a:rPr lang="en-US" sz="1500" dirty="0"/>
              <a:t>Transformations</a:t>
            </a:r>
          </a:p>
          <a:p>
            <a:pPr marL="0" indent="0">
              <a:spcBef>
                <a:spcPts val="329"/>
              </a:spcBef>
              <a:buNone/>
            </a:pPr>
            <a:r>
              <a:rPr lang="en-US" sz="1500" dirty="0" err="1"/>
              <a:t>val</a:t>
            </a:r>
            <a:r>
              <a:rPr lang="en-US" sz="1500" dirty="0"/>
              <a:t> </a:t>
            </a:r>
            <a:r>
              <a:rPr lang="en-US" sz="1500" dirty="0" err="1"/>
              <a:t>danQuotes</a:t>
            </a:r>
            <a:r>
              <a:rPr lang="en-US" sz="1500" dirty="0"/>
              <a:t> =</a:t>
            </a:r>
            <a:r>
              <a:rPr lang="en-US" sz="1500" spc="42" dirty="0"/>
              <a:t> </a:t>
            </a:r>
            <a:r>
              <a:rPr lang="en-US" sz="1500" spc="-4" dirty="0" err="1"/>
              <a:t>quotes.filter</a:t>
            </a:r>
            <a:r>
              <a:rPr lang="en-US" sz="1500" spc="-4" dirty="0"/>
              <a:t>(_.</a:t>
            </a:r>
            <a:r>
              <a:rPr lang="en-US" sz="1500" spc="-4" dirty="0" err="1"/>
              <a:t>startsWith</a:t>
            </a:r>
            <a:r>
              <a:rPr lang="en-US" sz="1500" spc="-4" dirty="0"/>
              <a:t>("DAN"))</a:t>
            </a:r>
          </a:p>
          <a:p>
            <a:pPr marL="0" indent="0">
              <a:spcBef>
                <a:spcPts val="329"/>
              </a:spcBef>
              <a:buNone/>
            </a:pPr>
            <a:r>
              <a:rPr lang="en-US" sz="1500" dirty="0" err="1"/>
              <a:t>val</a:t>
            </a:r>
            <a:r>
              <a:rPr lang="en-US" sz="1500" dirty="0"/>
              <a:t> </a:t>
            </a:r>
            <a:r>
              <a:rPr lang="en-US" sz="1500" dirty="0" err="1"/>
              <a:t>danSpark</a:t>
            </a:r>
            <a:r>
              <a:rPr lang="en-US" sz="1500" dirty="0"/>
              <a:t> = </a:t>
            </a:r>
            <a:r>
              <a:rPr lang="en-US" sz="1500" spc="-4" dirty="0" err="1"/>
              <a:t>danQuotes.map</a:t>
            </a:r>
            <a:r>
              <a:rPr lang="en-US" sz="1500" spc="-4" dirty="0"/>
              <a:t>(_.split(" ")).map(x </a:t>
            </a:r>
            <a:r>
              <a:rPr lang="en-US" sz="1500" dirty="0"/>
              <a:t>=&gt;</a:t>
            </a:r>
            <a:r>
              <a:rPr lang="en-US" sz="1500" spc="42" dirty="0"/>
              <a:t> </a:t>
            </a:r>
            <a:r>
              <a:rPr lang="en-US" sz="1500" dirty="0"/>
              <a:t>x(1))</a:t>
            </a:r>
          </a:p>
          <a:p>
            <a:pPr marL="0" indent="0">
              <a:spcBef>
                <a:spcPts val="329"/>
              </a:spcBef>
              <a:buNone/>
            </a:pPr>
            <a:endParaRPr lang="en-US" sz="1500" dirty="0"/>
          </a:p>
          <a:p>
            <a:pPr marL="0" marR="1171546" indent="0">
              <a:lnSpc>
                <a:spcPct val="120400"/>
              </a:lnSpc>
              <a:buNone/>
            </a:pPr>
            <a:r>
              <a:rPr lang="en-US" sz="1500" dirty="0"/>
              <a:t>// Action  </a:t>
            </a:r>
            <a:endParaRPr lang="en-US" sz="1500" dirty="0" smtClean="0"/>
          </a:p>
          <a:p>
            <a:pPr marL="0" marR="1171546" indent="0">
              <a:lnSpc>
                <a:spcPct val="120400"/>
              </a:lnSpc>
              <a:buNone/>
            </a:pPr>
            <a:r>
              <a:rPr lang="en-US" sz="1500" spc="-4" dirty="0" err="1" smtClean="0"/>
              <a:t>danSpark.filter</a:t>
            </a:r>
            <a:r>
              <a:rPr lang="en-US" sz="1500" spc="-4" dirty="0"/>
              <a:t>(_.contains("Spark")).count()</a:t>
            </a:r>
          </a:p>
        </p:txBody>
      </p:sp>
      <p:sp>
        <p:nvSpPr>
          <p:cNvPr id="63" name="object 9"/>
          <p:cNvSpPr/>
          <p:nvPr/>
        </p:nvSpPr>
        <p:spPr>
          <a:xfrm>
            <a:off x="1320404" y="475178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64" name="object 10"/>
          <p:cNvSpPr txBox="1"/>
          <p:nvPr/>
        </p:nvSpPr>
        <p:spPr>
          <a:xfrm>
            <a:off x="1379461" y="4788596"/>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65" name="object 11"/>
          <p:cNvSpPr txBox="1"/>
          <p:nvPr/>
        </p:nvSpPr>
        <p:spPr>
          <a:xfrm>
            <a:off x="1372316" y="448008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66" name="object 12"/>
          <p:cNvSpPr/>
          <p:nvPr/>
        </p:nvSpPr>
        <p:spPr>
          <a:xfrm>
            <a:off x="2965849"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68" name="object 14"/>
          <p:cNvSpPr txBox="1"/>
          <p:nvPr/>
        </p:nvSpPr>
        <p:spPr>
          <a:xfrm>
            <a:off x="3010615" y="448008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69" name="object 15"/>
          <p:cNvSpPr/>
          <p:nvPr/>
        </p:nvSpPr>
        <p:spPr>
          <a:xfrm>
            <a:off x="4519614"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1" name="object 17"/>
          <p:cNvSpPr txBox="1"/>
          <p:nvPr/>
        </p:nvSpPr>
        <p:spPr>
          <a:xfrm>
            <a:off x="4564382" y="4480085"/>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72" name="object 18"/>
          <p:cNvSpPr/>
          <p:nvPr/>
        </p:nvSpPr>
        <p:spPr>
          <a:xfrm>
            <a:off x="6068618" y="4706543"/>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4" name="object 20"/>
          <p:cNvSpPr txBox="1"/>
          <p:nvPr/>
        </p:nvSpPr>
        <p:spPr>
          <a:xfrm>
            <a:off x="6112194" y="4487229"/>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75" name="object 21"/>
          <p:cNvSpPr/>
          <p:nvPr/>
        </p:nvSpPr>
        <p:spPr>
          <a:xfrm>
            <a:off x="4317206" y="5022056"/>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6" name="object 22"/>
          <p:cNvSpPr/>
          <p:nvPr/>
        </p:nvSpPr>
        <p:spPr>
          <a:xfrm>
            <a:off x="4419429"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7" name="object 23"/>
          <p:cNvSpPr/>
          <p:nvPr/>
        </p:nvSpPr>
        <p:spPr>
          <a:xfrm>
            <a:off x="5863828" y="5022056"/>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8" name="object 24"/>
          <p:cNvSpPr/>
          <p:nvPr/>
        </p:nvSpPr>
        <p:spPr>
          <a:xfrm>
            <a:off x="5966051" y="4972318"/>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83" name="Rectangle 82"/>
          <p:cNvSpPr/>
          <p:nvPr/>
        </p:nvSpPr>
        <p:spPr>
          <a:xfrm>
            <a:off x="1034719" y="1969793"/>
            <a:ext cx="6949918" cy="158959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789614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759868" y="5022056"/>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 name="object 6"/>
          <p:cNvSpPr/>
          <p:nvPr/>
        </p:nvSpPr>
        <p:spPr>
          <a:xfrm>
            <a:off x="2862092"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 name="object 7"/>
          <p:cNvSpPr txBox="1">
            <a:spLocks noGrp="1"/>
          </p:cNvSpPr>
          <p:nvPr>
            <p:ph type="title"/>
          </p:nvPr>
        </p:nvSpPr>
        <p:spPr>
          <a:xfrm>
            <a:off x="1387477" y="1306831"/>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30" name="object 11"/>
          <p:cNvSpPr txBox="1">
            <a:spLocks noGrp="1"/>
          </p:cNvSpPr>
          <p:nvPr>
            <p:ph idx="1"/>
          </p:nvPr>
        </p:nvSpPr>
        <p:spPr>
          <a:xfrm>
            <a:off x="1034718" y="1964157"/>
            <a:ext cx="6928183" cy="2492990"/>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pPr marL="0" indent="0">
              <a:buNone/>
            </a:pPr>
            <a:r>
              <a:rPr lang="en-US" sz="1500" dirty="0"/>
              <a:t>// Create</a:t>
            </a:r>
            <a:r>
              <a:rPr lang="en-US" sz="1500" spc="-79" dirty="0"/>
              <a:t> </a:t>
            </a:r>
            <a:r>
              <a:rPr lang="en-US" sz="1500" dirty="0"/>
              <a:t>RDD</a:t>
            </a:r>
          </a:p>
          <a:p>
            <a:pPr marL="0" indent="0">
              <a:spcBef>
                <a:spcPts val="277"/>
              </a:spcBef>
              <a:buNone/>
            </a:pPr>
            <a:r>
              <a:rPr lang="en-US" sz="1500" dirty="0" err="1"/>
              <a:t>val</a:t>
            </a:r>
            <a:r>
              <a:rPr lang="en-US" sz="1500" dirty="0"/>
              <a:t> quotes =</a:t>
            </a:r>
            <a:r>
              <a:rPr lang="en-US" sz="1500" spc="82" dirty="0"/>
              <a:t> </a:t>
            </a:r>
            <a:r>
              <a:rPr lang="en-US" sz="1500" spc="-4" dirty="0" err="1"/>
              <a:t>sc.textFile</a:t>
            </a:r>
            <a:r>
              <a:rPr lang="en-US" sz="1500" spc="-4" dirty="0"/>
              <a:t>("</a:t>
            </a:r>
            <a:r>
              <a:rPr lang="en-US" sz="1500" spc="-4" dirty="0" err="1"/>
              <a:t>hdfs</a:t>
            </a:r>
            <a:r>
              <a:rPr lang="en-US" sz="1500" spc="-4" dirty="0"/>
              <a:t>:/</a:t>
            </a:r>
            <a:r>
              <a:rPr lang="en-US" sz="1500" spc="-4" dirty="0" err="1"/>
              <a:t>sparkdata</a:t>
            </a:r>
            <a:r>
              <a:rPr lang="en-US" sz="1500" spc="-4" dirty="0"/>
              <a:t>/</a:t>
            </a:r>
            <a:r>
              <a:rPr lang="en-US" sz="1500" spc="-4" dirty="0" err="1"/>
              <a:t>sparkQuotes.txt</a:t>
            </a:r>
            <a:r>
              <a:rPr lang="en-US" sz="1500" spc="-4" dirty="0"/>
              <a:t>")</a:t>
            </a:r>
          </a:p>
          <a:p>
            <a:pPr marL="0" indent="0">
              <a:spcBef>
                <a:spcPts val="277"/>
              </a:spcBef>
              <a:buNone/>
            </a:pPr>
            <a:endParaRPr lang="en-US" sz="1500" spc="-4" dirty="0"/>
          </a:p>
          <a:p>
            <a:pPr marL="0" indent="0">
              <a:spcBef>
                <a:spcPts val="329"/>
              </a:spcBef>
              <a:buNone/>
            </a:pPr>
            <a:r>
              <a:rPr lang="en-US" sz="1500" dirty="0"/>
              <a:t>//</a:t>
            </a:r>
            <a:r>
              <a:rPr lang="en-US" sz="1500" spc="-79" dirty="0"/>
              <a:t> </a:t>
            </a:r>
            <a:r>
              <a:rPr lang="en-US" sz="1500" dirty="0"/>
              <a:t>Transformations</a:t>
            </a:r>
          </a:p>
          <a:p>
            <a:pPr marL="0" indent="0">
              <a:spcBef>
                <a:spcPts val="329"/>
              </a:spcBef>
              <a:buNone/>
            </a:pPr>
            <a:r>
              <a:rPr lang="en-US" sz="1500" dirty="0" err="1"/>
              <a:t>val</a:t>
            </a:r>
            <a:r>
              <a:rPr lang="en-US" sz="1500" dirty="0"/>
              <a:t> </a:t>
            </a:r>
            <a:r>
              <a:rPr lang="en-US" sz="1500" dirty="0" err="1"/>
              <a:t>danQuotes</a:t>
            </a:r>
            <a:r>
              <a:rPr lang="en-US" sz="1500" dirty="0"/>
              <a:t> =</a:t>
            </a:r>
            <a:r>
              <a:rPr lang="en-US" sz="1500" spc="42" dirty="0"/>
              <a:t> </a:t>
            </a:r>
            <a:r>
              <a:rPr lang="en-US" sz="1500" spc="-4" dirty="0" err="1"/>
              <a:t>quotes.filter</a:t>
            </a:r>
            <a:r>
              <a:rPr lang="en-US" sz="1500" spc="-4" dirty="0"/>
              <a:t>(_.</a:t>
            </a:r>
            <a:r>
              <a:rPr lang="en-US" sz="1500" spc="-4" dirty="0" err="1"/>
              <a:t>startsWith</a:t>
            </a:r>
            <a:r>
              <a:rPr lang="en-US" sz="1500" spc="-4" dirty="0"/>
              <a:t>("DAN"))</a:t>
            </a:r>
          </a:p>
          <a:p>
            <a:pPr marL="0" indent="0">
              <a:spcBef>
                <a:spcPts val="329"/>
              </a:spcBef>
              <a:buNone/>
            </a:pPr>
            <a:r>
              <a:rPr lang="en-US" sz="1500" dirty="0" err="1"/>
              <a:t>val</a:t>
            </a:r>
            <a:r>
              <a:rPr lang="en-US" sz="1500" dirty="0"/>
              <a:t> </a:t>
            </a:r>
            <a:r>
              <a:rPr lang="en-US" sz="1500" dirty="0" err="1"/>
              <a:t>danSpark</a:t>
            </a:r>
            <a:r>
              <a:rPr lang="en-US" sz="1500" dirty="0"/>
              <a:t> = </a:t>
            </a:r>
            <a:r>
              <a:rPr lang="en-US" sz="1500" spc="-4" dirty="0" err="1"/>
              <a:t>danQuotes.map</a:t>
            </a:r>
            <a:r>
              <a:rPr lang="en-US" sz="1500" spc="-4" dirty="0"/>
              <a:t>(_.split(" ")).map(x </a:t>
            </a:r>
            <a:r>
              <a:rPr lang="en-US" sz="1500" dirty="0"/>
              <a:t>=&gt;</a:t>
            </a:r>
            <a:r>
              <a:rPr lang="en-US" sz="1500" spc="42" dirty="0"/>
              <a:t> </a:t>
            </a:r>
            <a:r>
              <a:rPr lang="en-US" sz="1500" dirty="0"/>
              <a:t>x(1))</a:t>
            </a:r>
          </a:p>
          <a:p>
            <a:pPr marL="0" indent="0">
              <a:spcBef>
                <a:spcPts val="329"/>
              </a:spcBef>
              <a:buNone/>
            </a:pPr>
            <a:endParaRPr lang="en-US" sz="1500" dirty="0"/>
          </a:p>
          <a:p>
            <a:pPr marL="0" marR="1171546" indent="0">
              <a:lnSpc>
                <a:spcPct val="120400"/>
              </a:lnSpc>
              <a:buNone/>
            </a:pPr>
            <a:r>
              <a:rPr lang="en-US" sz="1500" dirty="0"/>
              <a:t>// Action  </a:t>
            </a:r>
            <a:endParaRPr lang="en-US" sz="1500" dirty="0" smtClean="0"/>
          </a:p>
          <a:p>
            <a:pPr marL="0" marR="1171546" indent="0">
              <a:lnSpc>
                <a:spcPct val="120400"/>
              </a:lnSpc>
              <a:buNone/>
            </a:pPr>
            <a:r>
              <a:rPr lang="en-US" sz="1500" spc="-4" dirty="0" err="1" smtClean="0"/>
              <a:t>danSpark.filter</a:t>
            </a:r>
            <a:r>
              <a:rPr lang="en-US" sz="1500" spc="-4" dirty="0"/>
              <a:t>(_.contains("Spark")).count()</a:t>
            </a:r>
          </a:p>
        </p:txBody>
      </p:sp>
      <p:sp>
        <p:nvSpPr>
          <p:cNvPr id="9" name="object 9"/>
          <p:cNvSpPr/>
          <p:nvPr/>
        </p:nvSpPr>
        <p:spPr>
          <a:xfrm>
            <a:off x="1320404" y="475178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0" name="object 10"/>
          <p:cNvSpPr txBox="1"/>
          <p:nvPr/>
        </p:nvSpPr>
        <p:spPr>
          <a:xfrm>
            <a:off x="1379461" y="4788595"/>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11" name="object 11"/>
          <p:cNvSpPr txBox="1"/>
          <p:nvPr/>
        </p:nvSpPr>
        <p:spPr>
          <a:xfrm>
            <a:off x="1372316" y="448008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12" name="object 12"/>
          <p:cNvSpPr/>
          <p:nvPr/>
        </p:nvSpPr>
        <p:spPr>
          <a:xfrm>
            <a:off x="2965849"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3014188" y="4783833"/>
            <a:ext cx="1279684" cy="596702"/>
          </a:xfrm>
          <a:prstGeom prst="rect">
            <a:avLst/>
          </a:prstGeom>
        </p:spPr>
        <p:txBody>
          <a:bodyPr vert="horz" wrap="square" lIns="0" tIns="5715" rIns="0" bIns="0" rtlCol="0">
            <a:spAutoFit/>
          </a:bodyPr>
          <a:lstStyle/>
          <a:p>
            <a:pPr marL="9525" marR="63339">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spc="-4" dirty="0">
                <a:solidFill>
                  <a:prstClr val="black"/>
                </a:solidFill>
                <a:latin typeface="Courier New"/>
                <a:cs typeface="Courier New"/>
              </a:rPr>
              <a:t>flexible</a:t>
            </a:r>
            <a:endParaRPr sz="788">
              <a:solidFill>
                <a:prstClr val="black"/>
              </a:solidFill>
              <a:latin typeface="Courier New"/>
              <a:cs typeface="Courier New"/>
            </a:endParaRPr>
          </a:p>
        </p:txBody>
      </p:sp>
      <p:sp>
        <p:nvSpPr>
          <p:cNvPr id="14" name="object 14"/>
          <p:cNvSpPr txBox="1"/>
          <p:nvPr/>
        </p:nvSpPr>
        <p:spPr>
          <a:xfrm>
            <a:off x="3010615" y="448008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5" name="object 15"/>
          <p:cNvSpPr/>
          <p:nvPr/>
        </p:nvSpPr>
        <p:spPr>
          <a:xfrm>
            <a:off x="4519614" y="470059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6" name="object 16"/>
          <p:cNvSpPr txBox="1"/>
          <p:nvPr/>
        </p:nvSpPr>
        <p:spPr>
          <a:xfrm>
            <a:off x="4569144" y="4789886"/>
            <a:ext cx="1219676"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DAN Spark is cool  DAN Scala is</a:t>
            </a:r>
            <a:r>
              <a:rPr sz="788" spc="-56" dirty="0">
                <a:solidFill>
                  <a:prstClr val="black"/>
                </a:solidFill>
                <a:latin typeface="Courier New"/>
                <a:cs typeface="Courier New"/>
              </a:rPr>
              <a:t> </a:t>
            </a:r>
            <a:r>
              <a:rPr sz="788" spc="-4" dirty="0">
                <a:solidFill>
                  <a:prstClr val="black"/>
                </a:solidFill>
                <a:latin typeface="Courier New"/>
                <a:cs typeface="Courier New"/>
              </a:rPr>
              <a:t>awesome</a:t>
            </a:r>
            <a:endParaRPr sz="788">
              <a:solidFill>
                <a:prstClr val="black"/>
              </a:solidFill>
              <a:latin typeface="Courier New"/>
              <a:cs typeface="Courier New"/>
            </a:endParaRPr>
          </a:p>
        </p:txBody>
      </p:sp>
      <p:sp>
        <p:nvSpPr>
          <p:cNvPr id="17" name="object 17"/>
          <p:cNvSpPr txBox="1"/>
          <p:nvPr/>
        </p:nvSpPr>
        <p:spPr>
          <a:xfrm>
            <a:off x="4564382" y="4480085"/>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18" name="object 18"/>
          <p:cNvSpPr/>
          <p:nvPr/>
        </p:nvSpPr>
        <p:spPr>
          <a:xfrm>
            <a:off x="6068618" y="4706543"/>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9" name="object 19"/>
          <p:cNvSpPr txBox="1"/>
          <p:nvPr/>
        </p:nvSpPr>
        <p:spPr>
          <a:xfrm>
            <a:off x="6116956" y="4797029"/>
            <a:ext cx="319087"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Spark  Scala</a:t>
            </a:r>
            <a:endParaRPr sz="788">
              <a:solidFill>
                <a:prstClr val="black"/>
              </a:solidFill>
              <a:latin typeface="Courier New"/>
              <a:cs typeface="Courier New"/>
            </a:endParaRPr>
          </a:p>
        </p:txBody>
      </p:sp>
      <p:sp>
        <p:nvSpPr>
          <p:cNvPr id="20" name="object 20"/>
          <p:cNvSpPr txBox="1"/>
          <p:nvPr/>
        </p:nvSpPr>
        <p:spPr>
          <a:xfrm>
            <a:off x="6112194" y="4487229"/>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21" name="object 21"/>
          <p:cNvSpPr/>
          <p:nvPr/>
        </p:nvSpPr>
        <p:spPr>
          <a:xfrm>
            <a:off x="4317206" y="5022056"/>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2" name="object 22"/>
          <p:cNvSpPr/>
          <p:nvPr/>
        </p:nvSpPr>
        <p:spPr>
          <a:xfrm>
            <a:off x="4419429" y="4972318"/>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3" name="object 23"/>
          <p:cNvSpPr/>
          <p:nvPr/>
        </p:nvSpPr>
        <p:spPr>
          <a:xfrm>
            <a:off x="5863828" y="5022056"/>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4" name="object 24"/>
          <p:cNvSpPr/>
          <p:nvPr/>
        </p:nvSpPr>
        <p:spPr>
          <a:xfrm>
            <a:off x="5966051" y="4972318"/>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5" name="object 25"/>
          <p:cNvSpPr/>
          <p:nvPr/>
        </p:nvSpPr>
        <p:spPr>
          <a:xfrm>
            <a:off x="7405688" y="5022056"/>
            <a:ext cx="179070" cy="0"/>
          </a:xfrm>
          <a:custGeom>
            <a:avLst/>
            <a:gdLst/>
            <a:ahLst/>
            <a:cxnLst/>
            <a:rect l="l" t="t" r="r" b="b"/>
            <a:pathLst>
              <a:path w="238759">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26" name="object 26"/>
          <p:cNvSpPr/>
          <p:nvPr/>
        </p:nvSpPr>
        <p:spPr>
          <a:xfrm>
            <a:off x="7507910" y="4972318"/>
            <a:ext cx="98107" cy="99536"/>
          </a:xfrm>
          <a:custGeom>
            <a:avLst/>
            <a:gdLst/>
            <a:ahLst/>
            <a:cxnLst/>
            <a:rect l="l" t="t" r="r" b="b"/>
            <a:pathLst>
              <a:path w="130809" h="132714">
                <a:moveTo>
                  <a:pt x="16700" y="0"/>
                </a:moveTo>
                <a:lnTo>
                  <a:pt x="7950" y="2298"/>
                </a:lnTo>
                <a:lnTo>
                  <a:pt x="0" y="15925"/>
                </a:lnTo>
                <a:lnTo>
                  <a:pt x="2311" y="24676"/>
                </a:lnTo>
                <a:lnTo>
                  <a:pt x="73685" y="66319"/>
                </a:lnTo>
                <a:lnTo>
                  <a:pt x="2311" y="107960"/>
                </a:lnTo>
                <a:lnTo>
                  <a:pt x="0" y="116709"/>
                </a:lnTo>
                <a:lnTo>
                  <a:pt x="7950"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7" name="object 27"/>
          <p:cNvSpPr txBox="1"/>
          <p:nvPr/>
        </p:nvSpPr>
        <p:spPr>
          <a:xfrm>
            <a:off x="7597380" y="4897040"/>
            <a:ext cx="234791" cy="214481"/>
          </a:xfrm>
          <a:prstGeom prst="rect">
            <a:avLst/>
          </a:prstGeom>
          <a:ln w="12699">
            <a:solidFill>
              <a:srgbClr val="007CA0"/>
            </a:solidFill>
          </a:ln>
        </p:spPr>
        <p:txBody>
          <a:bodyPr vert="horz" wrap="square" lIns="0" tIns="29527" rIns="0" bIns="0" rtlCol="0">
            <a:spAutoFit/>
          </a:bodyPr>
          <a:lstStyle/>
          <a:p>
            <a:pPr marL="63339">
              <a:spcBef>
                <a:spcPts val="232"/>
              </a:spcBef>
            </a:pPr>
            <a:r>
              <a:rPr sz="1200" dirty="0">
                <a:solidFill>
                  <a:prstClr val="black"/>
                </a:solidFill>
                <a:latin typeface="Arial"/>
                <a:cs typeface="Arial"/>
              </a:rPr>
              <a:t>1</a:t>
            </a:r>
            <a:endParaRPr sz="1200">
              <a:solidFill>
                <a:prstClr val="black"/>
              </a:solidFill>
              <a:latin typeface="Arial"/>
              <a:cs typeface="Arial"/>
            </a:endParaRPr>
          </a:p>
        </p:txBody>
      </p:sp>
      <p:sp>
        <p:nvSpPr>
          <p:cNvPr id="31" name="Rectangle 30"/>
          <p:cNvSpPr/>
          <p:nvPr/>
        </p:nvSpPr>
        <p:spPr>
          <a:xfrm>
            <a:off x="1028702" y="1993672"/>
            <a:ext cx="6934199" cy="2451747"/>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400151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data science?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3350" y="1796389"/>
            <a:ext cx="4169037" cy="3979536"/>
          </a:xfrm>
        </p:spPr>
      </p:pic>
    </p:spTree>
    <p:extLst>
      <p:ext uri="{BB962C8B-B14F-4D97-AF65-F5344CB8AC3E}">
        <p14:creationId xmlns:p14="http://schemas.microsoft.com/office/powerpoint/2010/main" val="679469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688" y="2816064"/>
            <a:ext cx="8545512" cy="501650"/>
          </a:xfrm>
        </p:spPr>
        <p:txBody>
          <a:bodyPr/>
          <a:lstStyle/>
          <a:p>
            <a:pPr algn="ctr"/>
            <a:r>
              <a:rPr lang="en-US" dirty="0" smtClean="0"/>
              <a:t>Hands on Labs</a:t>
            </a:r>
            <a:endParaRPr lang="en-US" dirty="0"/>
          </a:p>
        </p:txBody>
      </p:sp>
    </p:spTree>
    <p:extLst>
      <p:ext uri="{BB962C8B-B14F-4D97-AF65-F5344CB8AC3E}">
        <p14:creationId xmlns:p14="http://schemas.microsoft.com/office/powerpoint/2010/main" val="697839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DataFrames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756" y="3149304"/>
            <a:ext cx="8031947" cy="1488020"/>
          </a:xfrm>
        </p:spPr>
      </p:pic>
      <p:sp>
        <p:nvSpPr>
          <p:cNvPr id="5" name="TextBox 4"/>
          <p:cNvSpPr txBox="1"/>
          <p:nvPr/>
        </p:nvSpPr>
        <p:spPr>
          <a:xfrm>
            <a:off x="497711" y="1562583"/>
            <a:ext cx="5347504" cy="923330"/>
          </a:xfrm>
          <a:prstGeom prst="rect">
            <a:avLst/>
          </a:prstGeom>
          <a:noFill/>
        </p:spPr>
        <p:txBody>
          <a:bodyPr wrap="square" rtlCol="0">
            <a:spAutoFit/>
          </a:bodyPr>
          <a:lstStyle/>
          <a:p>
            <a:pPr marL="285750" indent="-285750">
              <a:buFont typeface="Arial" charset="0"/>
              <a:buChar char="•"/>
            </a:pPr>
            <a:r>
              <a:rPr lang="en-US" dirty="0" smtClean="0"/>
              <a:t>Similar to Pandas </a:t>
            </a:r>
            <a:r>
              <a:rPr lang="en-US" dirty="0" err="1" smtClean="0"/>
              <a:t>DataFrames</a:t>
            </a:r>
            <a:endParaRPr lang="en-US" dirty="0" smtClean="0"/>
          </a:p>
          <a:p>
            <a:pPr marL="285750" indent="-285750">
              <a:buFont typeface="Arial" charset="0"/>
              <a:buChar char="•"/>
            </a:pPr>
            <a:r>
              <a:rPr lang="en-US" dirty="0" smtClean="0"/>
              <a:t>Same principles as an RDD</a:t>
            </a:r>
          </a:p>
          <a:p>
            <a:pPr marL="285750" indent="-285750">
              <a:buFont typeface="Arial" charset="0"/>
              <a:buChar char="•"/>
            </a:pPr>
            <a:r>
              <a:rPr lang="en-US" dirty="0" smtClean="0"/>
              <a:t>All spark libraries can now handle </a:t>
            </a:r>
            <a:r>
              <a:rPr lang="en-US" dirty="0" err="1" smtClean="0"/>
              <a:t>DataFrames</a:t>
            </a:r>
            <a:endParaRPr lang="en-US" dirty="0"/>
          </a:p>
        </p:txBody>
      </p:sp>
    </p:spTree>
    <p:extLst>
      <p:ext uri="{BB962C8B-B14F-4D97-AF65-F5344CB8AC3E}">
        <p14:creationId xmlns:p14="http://schemas.microsoft.com/office/powerpoint/2010/main" val="1461427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88" y="558731"/>
            <a:ext cx="8592293" cy="875158"/>
          </a:xfrm>
        </p:spPr>
        <p:txBody>
          <a:bodyPr>
            <a:noAutofit/>
          </a:bodyPr>
          <a:lstStyle/>
          <a:p>
            <a:pPr algn="ctr"/>
            <a:r>
              <a:rPr lang="en-US" sz="3200" dirty="0" smtClean="0"/>
              <a:t>Sample Architecture</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508" y="3306049"/>
            <a:ext cx="1228472" cy="427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309" y="1969659"/>
            <a:ext cx="1104366" cy="658566"/>
          </a:xfrm>
          <a:prstGeom prst="rect">
            <a:avLst/>
          </a:prstGeom>
          <a:ln>
            <a:solidFill>
              <a:schemeClr val="tx1"/>
            </a:solidFill>
            <a:prstDash val="sysDot"/>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209" y="3024426"/>
            <a:ext cx="563246" cy="5632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7653" y="3053310"/>
            <a:ext cx="712697" cy="37909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129" y="2190973"/>
            <a:ext cx="1961956" cy="412403"/>
          </a:xfrm>
          <a:prstGeom prst="rect">
            <a:avLst/>
          </a:prstGeom>
          <a:ln>
            <a:solidFill>
              <a:schemeClr val="tx1"/>
            </a:solidFill>
            <a:prstDash val="sysDot"/>
          </a:ln>
        </p:spPr>
      </p:pic>
      <p:sp>
        <p:nvSpPr>
          <p:cNvPr id="17" name="Rectangle 16"/>
          <p:cNvSpPr/>
          <p:nvPr/>
        </p:nvSpPr>
        <p:spPr>
          <a:xfrm>
            <a:off x="2886392" y="3016250"/>
            <a:ext cx="2203133" cy="5400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355" y="3029226"/>
            <a:ext cx="874806" cy="337874"/>
          </a:xfrm>
          <a:prstGeom prst="rect">
            <a:avLst/>
          </a:prstGeom>
        </p:spPr>
      </p:pic>
      <p:sp>
        <p:nvSpPr>
          <p:cNvPr id="23" name="TextBox 22"/>
          <p:cNvSpPr txBox="1"/>
          <p:nvPr/>
        </p:nvSpPr>
        <p:spPr>
          <a:xfrm>
            <a:off x="490660" y="1507445"/>
            <a:ext cx="1560195" cy="300082"/>
          </a:xfrm>
          <a:prstGeom prst="rect">
            <a:avLst/>
          </a:prstGeom>
          <a:noFill/>
        </p:spPr>
        <p:txBody>
          <a:bodyPr wrap="square" rtlCol="0">
            <a:spAutoFit/>
          </a:bodyPr>
          <a:lstStyle/>
          <a:p>
            <a:r>
              <a:rPr lang="en-US" sz="1350" dirty="0"/>
              <a:t>Source </a:t>
            </a:r>
            <a:r>
              <a:rPr lang="en-US" sz="1350" dirty="0" smtClean="0"/>
              <a:t>/ Backend</a:t>
            </a:r>
            <a:endParaRPr lang="en-US" sz="1350" dirty="0"/>
          </a:p>
        </p:txBody>
      </p:sp>
      <p:sp>
        <p:nvSpPr>
          <p:cNvPr id="24" name="TextBox 23"/>
          <p:cNvSpPr txBox="1"/>
          <p:nvPr/>
        </p:nvSpPr>
        <p:spPr>
          <a:xfrm>
            <a:off x="2717198" y="1529176"/>
            <a:ext cx="2588291" cy="300082"/>
          </a:xfrm>
          <a:prstGeom prst="rect">
            <a:avLst/>
          </a:prstGeom>
          <a:noFill/>
        </p:spPr>
        <p:txBody>
          <a:bodyPr wrap="square" rtlCol="0">
            <a:spAutoFit/>
          </a:bodyPr>
          <a:lstStyle/>
          <a:p>
            <a:pPr algn="ctr"/>
            <a:r>
              <a:rPr lang="en-US" sz="1350" dirty="0"/>
              <a:t>Application development</a:t>
            </a:r>
          </a:p>
        </p:txBody>
      </p:sp>
      <p:sp>
        <p:nvSpPr>
          <p:cNvPr id="25" name="TextBox 24"/>
          <p:cNvSpPr txBox="1"/>
          <p:nvPr/>
        </p:nvSpPr>
        <p:spPr>
          <a:xfrm>
            <a:off x="6691508" y="1512934"/>
            <a:ext cx="1178557" cy="300082"/>
          </a:xfrm>
          <a:prstGeom prst="rect">
            <a:avLst/>
          </a:prstGeom>
          <a:noFill/>
        </p:spPr>
        <p:txBody>
          <a:bodyPr wrap="square" rtlCol="0">
            <a:spAutoFit/>
          </a:bodyPr>
          <a:lstStyle/>
          <a:p>
            <a:r>
              <a:rPr lang="en-US" sz="1350" dirty="0"/>
              <a:t>Deployment</a:t>
            </a: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9591" y="3016251"/>
            <a:ext cx="545801" cy="545801"/>
          </a:xfrm>
          <a:prstGeom prst="rect">
            <a:avLst/>
          </a:prstGeom>
        </p:spPr>
      </p:pic>
      <p:sp>
        <p:nvSpPr>
          <p:cNvPr id="49" name="Rectangle 48"/>
          <p:cNvSpPr/>
          <p:nvPr/>
        </p:nvSpPr>
        <p:spPr>
          <a:xfrm>
            <a:off x="574606" y="1829258"/>
            <a:ext cx="1320165" cy="20193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6135624" y="1841130"/>
            <a:ext cx="2332384" cy="202034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2725216" y="1838937"/>
            <a:ext cx="2620929" cy="202473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Arrow Connector 52"/>
          <p:cNvCxnSpPr>
            <a:stCxn id="49" idx="3"/>
          </p:cNvCxnSpPr>
          <p:nvPr/>
        </p:nvCxnSpPr>
        <p:spPr>
          <a:xfrm flipV="1">
            <a:off x="1894771" y="2830858"/>
            <a:ext cx="834431" cy="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346145" y="2832944"/>
            <a:ext cx="773198" cy="1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0" idx="2"/>
            <a:endCxn id="60" idx="0"/>
          </p:cNvCxnSpPr>
          <p:nvPr/>
        </p:nvCxnSpPr>
        <p:spPr>
          <a:xfrm>
            <a:off x="7294107" y="2603376"/>
            <a:ext cx="0" cy="495861"/>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13129" y="3099237"/>
            <a:ext cx="1961956" cy="5796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0" name="Straight Arrow Connector 69"/>
          <p:cNvCxnSpPr>
            <a:endCxn id="45" idx="0"/>
          </p:cNvCxnSpPr>
          <p:nvPr/>
        </p:nvCxnSpPr>
        <p:spPr>
          <a:xfrm>
            <a:off x="3932491" y="2851305"/>
            <a:ext cx="1" cy="16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Left Bracket 78"/>
          <p:cNvSpPr/>
          <p:nvPr/>
        </p:nvSpPr>
        <p:spPr>
          <a:xfrm rot="16200000">
            <a:off x="3886314" y="2252944"/>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Rectangle 30"/>
          <p:cNvSpPr/>
          <p:nvPr/>
        </p:nvSpPr>
        <p:spPr>
          <a:xfrm>
            <a:off x="2765872" y="4368137"/>
            <a:ext cx="2580273" cy="1789180"/>
          </a:xfrm>
          <a:prstGeom prst="rect">
            <a:avLst/>
          </a:prstGeom>
          <a:noFill/>
          <a:ln w="12700">
            <a:solidFill>
              <a:schemeClr val="accent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a:endCxn id="31" idx="3"/>
          </p:cNvCxnSpPr>
          <p:nvPr/>
        </p:nvCxnSpPr>
        <p:spPr>
          <a:xfrm flipH="1">
            <a:off x="5346145" y="5262727"/>
            <a:ext cx="1955671" cy="0"/>
          </a:xfrm>
          <a:prstGeom prst="straightConnector1">
            <a:avLst/>
          </a:prstGeom>
          <a:ln w="9525" cmpd="sng">
            <a:tailEnd type="triangle"/>
          </a:ln>
          <a:effectLst>
            <a:outerShdw blurRad="40000" dist="20000" dir="5400000" rotWithShape="0">
              <a:schemeClr val="accent1">
                <a:lumMod val="75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50" idx="2"/>
          </p:cNvCxnSpPr>
          <p:nvPr/>
        </p:nvCxnSpPr>
        <p:spPr>
          <a:xfrm flipV="1">
            <a:off x="7294107" y="3861478"/>
            <a:ext cx="7709" cy="140124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959358" y="5361153"/>
            <a:ext cx="973133" cy="276999"/>
          </a:xfrm>
          <a:prstGeom prst="rect">
            <a:avLst/>
          </a:prstGeom>
          <a:noFill/>
        </p:spPr>
        <p:txBody>
          <a:bodyPr wrap="square" rtlCol="0">
            <a:spAutoFit/>
          </a:bodyPr>
          <a:lstStyle/>
          <a:p>
            <a:r>
              <a:rPr lang="en-US" sz="1200" dirty="0" smtClean="0"/>
              <a:t>Scheduler</a:t>
            </a:r>
            <a:endParaRPr lang="en-US" sz="1200" dirty="0"/>
          </a:p>
        </p:txBody>
      </p:sp>
      <p:sp>
        <p:nvSpPr>
          <p:cNvPr id="46" name="TextBox 45"/>
          <p:cNvSpPr txBox="1"/>
          <p:nvPr/>
        </p:nvSpPr>
        <p:spPr>
          <a:xfrm>
            <a:off x="4271656" y="5365325"/>
            <a:ext cx="662361" cy="276999"/>
          </a:xfrm>
          <a:prstGeom prst="rect">
            <a:avLst/>
          </a:prstGeom>
          <a:noFill/>
        </p:spPr>
        <p:txBody>
          <a:bodyPr wrap="none" rtlCol="0">
            <a:spAutoFit/>
          </a:bodyPr>
          <a:lstStyle/>
          <a:p>
            <a:r>
              <a:rPr lang="en-US" sz="1200" dirty="0" smtClean="0"/>
              <a:t>GitHub</a:t>
            </a:r>
            <a:endParaRPr lang="en-US" sz="1200" dirty="0"/>
          </a:p>
        </p:txBody>
      </p:sp>
      <p:sp>
        <p:nvSpPr>
          <p:cNvPr id="54" name="Rectangle 53"/>
          <p:cNvSpPr/>
          <p:nvPr/>
        </p:nvSpPr>
        <p:spPr>
          <a:xfrm>
            <a:off x="3182837" y="5719889"/>
            <a:ext cx="1680676" cy="37081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110261" y="5766798"/>
            <a:ext cx="1778051" cy="276999"/>
          </a:xfrm>
          <a:prstGeom prst="rect">
            <a:avLst/>
          </a:prstGeom>
          <a:noFill/>
        </p:spPr>
        <p:txBody>
          <a:bodyPr wrap="none" rtlCol="0">
            <a:spAutoFit/>
          </a:bodyPr>
          <a:lstStyle/>
          <a:p>
            <a:r>
              <a:rPr lang="en-US" sz="1200" dirty="0" smtClean="0"/>
              <a:t>  Monitoring Dashboard</a:t>
            </a:r>
            <a:endParaRPr lang="en-US" sz="1200" dirty="0"/>
          </a:p>
        </p:txBody>
      </p:sp>
      <p:cxnSp>
        <p:nvCxnSpPr>
          <p:cNvPr id="58" name="Straight Arrow Connector 57"/>
          <p:cNvCxnSpPr>
            <a:endCxn id="49" idx="2"/>
          </p:cNvCxnSpPr>
          <p:nvPr/>
        </p:nvCxnSpPr>
        <p:spPr>
          <a:xfrm flipH="1" flipV="1">
            <a:off x="1234689" y="3848578"/>
            <a:ext cx="7528" cy="1414149"/>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31" idx="1"/>
          </p:cNvCxnSpPr>
          <p:nvPr/>
        </p:nvCxnSpPr>
        <p:spPr>
          <a:xfrm>
            <a:off x="1242217" y="5262727"/>
            <a:ext cx="1523655"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4013011" y="3887433"/>
            <a:ext cx="20328" cy="504465"/>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pic>
        <p:nvPicPr>
          <p:cNvPr id="78" name="Content Placeholder 77"/>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85026" y="1906864"/>
            <a:ext cx="1006187" cy="795253"/>
          </a:xfr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6934" y="4452491"/>
            <a:ext cx="978543" cy="583534"/>
          </a:xfrm>
          <a:prstGeom prst="rect">
            <a:avLst/>
          </a:prstGeom>
          <a:ln>
            <a:solidFill>
              <a:schemeClr val="tx1"/>
            </a:solidFill>
            <a:prstDash val="sysDot"/>
          </a:ln>
        </p:spPr>
      </p:pic>
      <p:cxnSp>
        <p:nvCxnSpPr>
          <p:cNvPr id="82" name="Straight Arrow Connector 81"/>
          <p:cNvCxnSpPr>
            <a:stCxn id="83" idx="1"/>
          </p:cNvCxnSpPr>
          <p:nvPr/>
        </p:nvCxnSpPr>
        <p:spPr>
          <a:xfrm flipH="1">
            <a:off x="4098110" y="5150414"/>
            <a:ext cx="1" cy="12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Left Bracket 82"/>
          <p:cNvSpPr/>
          <p:nvPr/>
        </p:nvSpPr>
        <p:spPr>
          <a:xfrm rot="16200000">
            <a:off x="4051932" y="4552053"/>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7" name="TextBox 86"/>
          <p:cNvSpPr txBox="1"/>
          <p:nvPr/>
        </p:nvSpPr>
        <p:spPr>
          <a:xfrm>
            <a:off x="2959358" y="5262727"/>
            <a:ext cx="2070992" cy="375425"/>
          </a:xfrm>
          <a:prstGeom prst="rect">
            <a:avLst/>
          </a:prstGeom>
          <a:noFill/>
          <a:ln w="6350">
            <a:solidFill>
              <a:schemeClr val="tx1"/>
            </a:solidFill>
            <a:prstDash val="sysDot"/>
          </a:ln>
        </p:spPr>
        <p:txBody>
          <a:bodyPr wrap="square" rtlCol="0">
            <a:spAutoFit/>
          </a:bodyPr>
          <a:lstStyle/>
          <a:p>
            <a:endParaRPr lang="en-US" dirty="0"/>
          </a:p>
        </p:txBody>
      </p:sp>
      <p:sp>
        <p:nvSpPr>
          <p:cNvPr id="88" name="TextBox 87"/>
          <p:cNvSpPr txBox="1"/>
          <p:nvPr/>
        </p:nvSpPr>
        <p:spPr>
          <a:xfrm>
            <a:off x="2717198" y="6157317"/>
            <a:ext cx="2628947" cy="307777"/>
          </a:xfrm>
          <a:prstGeom prst="rect">
            <a:avLst/>
          </a:prstGeom>
          <a:noFill/>
        </p:spPr>
        <p:txBody>
          <a:bodyPr wrap="square" rtlCol="0">
            <a:spAutoFit/>
          </a:bodyPr>
          <a:lstStyle/>
          <a:p>
            <a:r>
              <a:rPr lang="en-US" sz="1400" dirty="0" smtClean="0"/>
              <a:t>       Maintenance / Updates</a:t>
            </a:r>
            <a:endParaRPr lang="en-US" sz="1400" dirty="0"/>
          </a:p>
        </p:txBody>
      </p:sp>
    </p:spTree>
    <p:extLst>
      <p:ext uri="{BB962C8B-B14F-4D97-AF65-F5344CB8AC3E}">
        <p14:creationId xmlns:p14="http://schemas.microsoft.com/office/powerpoint/2010/main" val="739038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6" y="3071060"/>
            <a:ext cx="8655050" cy="481264"/>
          </a:xfrm>
        </p:spPr>
        <p:txBody>
          <a:bodyPr>
            <a:normAutofit fontScale="90000"/>
          </a:bodyPr>
          <a:lstStyle/>
          <a:p>
            <a:pPr algn="ctr"/>
            <a:r>
              <a:rPr lang="en-US" dirty="0" smtClean="0"/>
              <a:t>Hands - on Labs</a:t>
            </a:r>
            <a:br>
              <a:rPr lang="en-US" dirty="0" smtClean="0"/>
            </a:br>
            <a:r>
              <a:rPr lang="en-US" u="sng" dirty="0" smtClean="0">
                <a:solidFill>
                  <a:srgbClr val="0070C0"/>
                </a:solidFill>
              </a:rPr>
              <a:t>https://</a:t>
            </a:r>
            <a:r>
              <a:rPr lang="en-US" u="sng" dirty="0" err="1" smtClean="0">
                <a:solidFill>
                  <a:srgbClr val="0070C0"/>
                </a:solidFill>
              </a:rPr>
              <a:t>github.com</a:t>
            </a:r>
            <a:r>
              <a:rPr lang="en-US" u="sng" dirty="0" smtClean="0">
                <a:solidFill>
                  <a:srgbClr val="0070C0"/>
                </a:solidFill>
              </a:rPr>
              <a:t>/</a:t>
            </a:r>
            <a:r>
              <a:rPr lang="en-US" u="sng" dirty="0" err="1" smtClean="0">
                <a:solidFill>
                  <a:srgbClr val="0070C0"/>
                </a:solidFill>
              </a:rPr>
              <a:t>joshishwetha</a:t>
            </a:r>
            <a:r>
              <a:rPr lang="en-US" u="sng" dirty="0" smtClean="0">
                <a:solidFill>
                  <a:srgbClr val="0070C0"/>
                </a:solidFill>
              </a:rPr>
              <a:t>/</a:t>
            </a:r>
            <a:r>
              <a:rPr lang="en-US" u="sng" dirty="0" err="1" smtClean="0">
                <a:solidFill>
                  <a:srgbClr val="0070C0"/>
                </a:solidFill>
              </a:rPr>
              <a:t>dsx</a:t>
            </a:r>
            <a:r>
              <a:rPr lang="en-US" u="sng" dirty="0" smtClean="0">
                <a:solidFill>
                  <a:srgbClr val="0070C0"/>
                </a:solidFill>
              </a:rPr>
              <a:t>-spark</a:t>
            </a:r>
            <a:endParaRPr lang="en-US" u="sng" dirty="0">
              <a:solidFill>
                <a:srgbClr val="0070C0"/>
              </a:solidFill>
            </a:endParaRPr>
          </a:p>
        </p:txBody>
      </p:sp>
    </p:spTree>
    <p:extLst>
      <p:ext uri="{BB962C8B-B14F-4D97-AF65-F5344CB8AC3E}">
        <p14:creationId xmlns:p14="http://schemas.microsoft.com/office/powerpoint/2010/main" val="1830665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do we need it?</a:t>
            </a:r>
          </a:p>
        </p:txBody>
      </p:sp>
      <p:sp>
        <p:nvSpPr>
          <p:cNvPr id="3" name="Content Placeholder 2"/>
          <p:cNvSpPr>
            <a:spLocks noGrp="1"/>
          </p:cNvSpPr>
          <p:nvPr>
            <p:ph idx="1"/>
          </p:nvPr>
        </p:nvSpPr>
        <p:spPr/>
        <p:txBody>
          <a:bodyPr/>
          <a:lstStyle/>
          <a:p>
            <a:r>
              <a:rPr lang="en-US" b="0" dirty="0"/>
              <a:t>We need Data Science to make valid, objective inferences from data, free from human bias – </a:t>
            </a:r>
            <a:r>
              <a:rPr lang="en-US" b="0" dirty="0" err="1"/>
              <a:t>KDNuggets</a:t>
            </a:r>
            <a:endParaRPr lang="en-US" b="0"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87" y="2587672"/>
            <a:ext cx="8013163" cy="3217705"/>
          </a:xfrm>
          <a:prstGeom prst="rect">
            <a:avLst/>
          </a:prstGeom>
        </p:spPr>
      </p:pic>
    </p:spTree>
    <p:extLst>
      <p:ext uri="{BB962C8B-B14F-4D97-AF65-F5344CB8AC3E}">
        <p14:creationId xmlns:p14="http://schemas.microsoft.com/office/powerpoint/2010/main" val="1331515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do we need to practice data science?</a:t>
            </a:r>
          </a:p>
        </p:txBody>
      </p:sp>
      <p:sp>
        <p:nvSpPr>
          <p:cNvPr id="3" name="Content Placeholder 2"/>
          <p:cNvSpPr>
            <a:spLocks noGrp="1"/>
          </p:cNvSpPr>
          <p:nvPr>
            <p:ph idx="1"/>
          </p:nvPr>
        </p:nvSpPr>
        <p:spPr/>
        <p:txBody>
          <a:bodyPr>
            <a:normAutofit/>
          </a:bodyPr>
          <a:lstStyle/>
          <a:p>
            <a:r>
              <a:rPr lang="en-US" dirty="0" smtClean="0"/>
              <a:t>Technology / Technology stack</a:t>
            </a:r>
          </a:p>
          <a:p>
            <a:endParaRPr lang="en-US" dirty="0"/>
          </a:p>
          <a:p>
            <a:endParaRPr lang="en-US" dirty="0" smtClean="0"/>
          </a:p>
          <a:p>
            <a:r>
              <a:rPr lang="en-US" dirty="0" smtClean="0"/>
              <a:t>Platform / Tool(s)</a:t>
            </a:r>
          </a:p>
          <a:p>
            <a:endParaRPr lang="en-US" dirty="0" smtClean="0">
              <a:solidFill>
                <a:schemeClr val="accent2">
                  <a:lumMod val="75000"/>
                </a:schemeClr>
              </a:solidFill>
            </a:endParaRPr>
          </a:p>
          <a:p>
            <a:pPr lvl="1"/>
            <a:endParaRPr lang="en-US" dirty="0" smtClean="0"/>
          </a:p>
          <a:p>
            <a:r>
              <a:rPr lang="en-US" dirty="0" smtClean="0"/>
              <a:t>Data</a:t>
            </a:r>
          </a:p>
          <a:p>
            <a:endParaRPr lang="en-US" dirty="0" smtClean="0"/>
          </a:p>
          <a:p>
            <a:endParaRPr lang="en-US" dirty="0" smtClean="0"/>
          </a:p>
          <a:p>
            <a:r>
              <a:rPr lang="en-US" dirty="0" smtClean="0"/>
              <a:t>Expertise</a:t>
            </a:r>
          </a:p>
          <a:p>
            <a:endParaRPr lang="en-US" dirty="0"/>
          </a:p>
          <a:p>
            <a:endParaRPr lang="en-US" dirty="0" smtClean="0"/>
          </a:p>
        </p:txBody>
      </p:sp>
    </p:spTree>
    <p:extLst>
      <p:ext uri="{BB962C8B-B14F-4D97-AF65-F5344CB8AC3E}">
        <p14:creationId xmlns:p14="http://schemas.microsoft.com/office/powerpoint/2010/main" val="174615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do we need to practice data science?</a:t>
            </a:r>
          </a:p>
        </p:txBody>
      </p:sp>
      <p:sp>
        <p:nvSpPr>
          <p:cNvPr id="3" name="Content Placeholder 2"/>
          <p:cNvSpPr>
            <a:spLocks noGrp="1"/>
          </p:cNvSpPr>
          <p:nvPr>
            <p:ph idx="1"/>
          </p:nvPr>
        </p:nvSpPr>
        <p:spPr/>
        <p:txBody>
          <a:bodyPr>
            <a:normAutofit/>
          </a:bodyPr>
          <a:lstStyle/>
          <a:p>
            <a:r>
              <a:rPr lang="en-US" dirty="0" smtClean="0"/>
              <a:t>Technology / Technology stack</a:t>
            </a:r>
          </a:p>
          <a:p>
            <a:pPr lvl="1"/>
            <a:r>
              <a:rPr lang="en-US" dirty="0" smtClean="0">
                <a:solidFill>
                  <a:schemeClr val="accent2">
                    <a:lumMod val="75000"/>
                  </a:schemeClr>
                </a:solidFill>
              </a:rPr>
              <a:t>Python, Spark (SQL, Machine learning)</a:t>
            </a:r>
          </a:p>
          <a:p>
            <a:pPr lvl="1"/>
            <a:endParaRPr lang="en-US" dirty="0" smtClean="0"/>
          </a:p>
          <a:p>
            <a:r>
              <a:rPr lang="en-US" dirty="0" smtClean="0"/>
              <a:t>Platform / Tool(s)</a:t>
            </a:r>
          </a:p>
          <a:p>
            <a:pPr lvl="1"/>
            <a:r>
              <a:rPr lang="en-US" dirty="0" smtClean="0">
                <a:solidFill>
                  <a:schemeClr val="accent2">
                    <a:lumMod val="75000"/>
                  </a:schemeClr>
                </a:solidFill>
              </a:rPr>
              <a:t>Data Science Experience (contains the set of tools useful for a team)</a:t>
            </a:r>
          </a:p>
          <a:p>
            <a:pPr lvl="1"/>
            <a:endParaRPr lang="en-US" dirty="0" smtClean="0"/>
          </a:p>
          <a:p>
            <a:r>
              <a:rPr lang="en-US" dirty="0" smtClean="0"/>
              <a:t>Data</a:t>
            </a:r>
          </a:p>
          <a:p>
            <a:pPr lvl="1"/>
            <a:r>
              <a:rPr lang="en-US" dirty="0" err="1" smtClean="0">
                <a:solidFill>
                  <a:schemeClr val="accent2">
                    <a:lumMod val="75000"/>
                  </a:schemeClr>
                </a:solidFill>
              </a:rPr>
              <a:t>Kaggle</a:t>
            </a:r>
            <a:endParaRPr lang="en-US" dirty="0" smtClean="0">
              <a:solidFill>
                <a:schemeClr val="accent2">
                  <a:lumMod val="75000"/>
                </a:schemeClr>
              </a:solidFill>
            </a:endParaRPr>
          </a:p>
          <a:p>
            <a:pPr lvl="1"/>
            <a:endParaRPr lang="en-US" dirty="0" smtClean="0"/>
          </a:p>
          <a:p>
            <a:r>
              <a:rPr lang="en-US" dirty="0" smtClean="0"/>
              <a:t>Expertise</a:t>
            </a:r>
          </a:p>
          <a:p>
            <a:pPr lvl="1"/>
            <a:r>
              <a:rPr lang="en-US" dirty="0" smtClean="0">
                <a:solidFill>
                  <a:schemeClr val="accent2">
                    <a:lumMod val="75000"/>
                  </a:schemeClr>
                </a:solidFill>
              </a:rPr>
              <a:t>Analysts, Data Scientists, Data Engineers, Application Developers</a:t>
            </a:r>
            <a:endParaRPr lang="en-US" dirty="0">
              <a:solidFill>
                <a:schemeClr val="accent2">
                  <a:lumMod val="75000"/>
                </a:schemeClr>
              </a:solidFill>
            </a:endParaRPr>
          </a:p>
        </p:txBody>
      </p:sp>
    </p:spTree>
    <p:extLst>
      <p:ext uri="{BB962C8B-B14F-4D97-AF65-F5344CB8AC3E}">
        <p14:creationId xmlns:p14="http://schemas.microsoft.com/office/powerpoint/2010/main" val="1280109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2451" y="995987"/>
            <a:ext cx="7924801" cy="581277"/>
          </a:xfrm>
        </p:spPr>
        <p:txBody>
          <a:bodyPr>
            <a:normAutofit/>
          </a:bodyPr>
          <a:lstStyle/>
          <a:p>
            <a:r>
              <a:rPr lang="en-US" dirty="0"/>
              <a:t>Data Scientist </a:t>
            </a:r>
            <a:r>
              <a:rPr lang="en-US" dirty="0" smtClean="0"/>
              <a:t>- </a:t>
            </a:r>
            <a:r>
              <a:rPr lang="en-US" dirty="0"/>
              <a:t>Current Challenges and Pain Points</a:t>
            </a:r>
          </a:p>
        </p:txBody>
      </p:sp>
      <p:sp>
        <p:nvSpPr>
          <p:cNvPr id="5" name="Content Placeholder 4"/>
          <p:cNvSpPr>
            <a:spLocks noGrp="1"/>
          </p:cNvSpPr>
          <p:nvPr>
            <p:ph idx="1"/>
          </p:nvPr>
        </p:nvSpPr>
        <p:spPr>
          <a:xfrm>
            <a:off x="647700" y="1959227"/>
            <a:ext cx="7867650" cy="3530746"/>
          </a:xfrm>
        </p:spPr>
        <p:txBody>
          <a:bodyPr>
            <a:noAutofit/>
          </a:bodyPr>
          <a:lstStyle/>
          <a:p>
            <a:r>
              <a:rPr lang="en-US" sz="1500" dirty="0" smtClean="0"/>
              <a:t>Rigid </a:t>
            </a:r>
            <a:r>
              <a:rPr lang="en-US" sz="1500" dirty="0"/>
              <a:t>toolset </a:t>
            </a:r>
          </a:p>
          <a:p>
            <a:pPr lvl="1"/>
            <a:r>
              <a:rPr lang="en-US" sz="1500" dirty="0" smtClean="0"/>
              <a:t>Difficult to navigate between the various tools used</a:t>
            </a:r>
          </a:p>
          <a:p>
            <a:pPr lvl="1"/>
            <a:endParaRPr lang="en-US" sz="1500" dirty="0" smtClean="0"/>
          </a:p>
          <a:p>
            <a:r>
              <a:rPr lang="en-US" sz="1500" dirty="0" smtClean="0"/>
              <a:t>Fragmented </a:t>
            </a:r>
            <a:r>
              <a:rPr lang="en-US" sz="1500" dirty="0"/>
              <a:t>and time </a:t>
            </a:r>
            <a:r>
              <a:rPr lang="en-US" sz="1500" dirty="0" smtClean="0"/>
              <a:t>consuming</a:t>
            </a:r>
          </a:p>
          <a:p>
            <a:pPr lvl="1"/>
            <a:r>
              <a:rPr lang="en-US" sz="1500" dirty="0" smtClean="0"/>
              <a:t>Using multiple disjoint environments</a:t>
            </a:r>
          </a:p>
          <a:p>
            <a:pPr lvl="1"/>
            <a:r>
              <a:rPr lang="en-US" sz="1500" dirty="0" smtClean="0"/>
              <a:t>Separate on-ramp/community for each tool/environment</a:t>
            </a:r>
          </a:p>
          <a:p>
            <a:pPr lvl="1"/>
            <a:endParaRPr lang="en-US" sz="1500" dirty="0" smtClean="0"/>
          </a:p>
          <a:p>
            <a:r>
              <a:rPr lang="en-US" sz="1500" dirty="0" smtClean="0"/>
              <a:t>Analytical </a:t>
            </a:r>
            <a:r>
              <a:rPr lang="en-US" sz="1500" dirty="0"/>
              <a:t>Silo</a:t>
            </a:r>
          </a:p>
          <a:p>
            <a:pPr lvl="1"/>
            <a:r>
              <a:rPr lang="en-US" sz="1500" dirty="0"/>
              <a:t>Difficult to maintain and version control project </a:t>
            </a:r>
            <a:r>
              <a:rPr lang="en-US" sz="1500" dirty="0" smtClean="0"/>
              <a:t>assets</a:t>
            </a:r>
            <a:endParaRPr lang="en-US" sz="1500" dirty="0"/>
          </a:p>
          <a:p>
            <a:pPr lvl="1"/>
            <a:endParaRPr lang="en-US" sz="1500" dirty="0"/>
          </a:p>
          <a:p>
            <a:pPr lvl="1"/>
            <a:endParaRPr lang="en-US" sz="1500" dirty="0"/>
          </a:p>
          <a:p>
            <a:pPr lvl="1"/>
            <a:endParaRPr lang="en-US" sz="1500" dirty="0"/>
          </a:p>
          <a:p>
            <a:pPr marL="259550" lvl="1" indent="0">
              <a:buNone/>
            </a:pPr>
            <a:endParaRPr lang="en-US" sz="1500" dirty="0"/>
          </a:p>
        </p:txBody>
      </p:sp>
      <p:pic>
        <p:nvPicPr>
          <p:cNvPr id="6" name="Picture 5" descr="Persona_Chris_DataScientist_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573" y="1959228"/>
            <a:ext cx="1401005" cy="1369195"/>
          </a:xfrm>
          <a:prstGeom prst="rect">
            <a:avLst/>
          </a:prstGeom>
        </p:spPr>
      </p:pic>
    </p:spTree>
    <p:extLst>
      <p:ext uri="{BB962C8B-B14F-4D97-AF65-F5344CB8AC3E}">
        <p14:creationId xmlns:p14="http://schemas.microsoft.com/office/powerpoint/2010/main" val="1370738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737641" y="3250846"/>
            <a:ext cx="1754597" cy="117777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sp>
        <p:nvSpPr>
          <p:cNvPr id="49" name="Rectangle 48"/>
          <p:cNvSpPr/>
          <p:nvPr/>
        </p:nvSpPr>
        <p:spPr>
          <a:xfrm>
            <a:off x="3697731" y="3250846"/>
            <a:ext cx="1754597" cy="117777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sp>
        <p:nvSpPr>
          <p:cNvPr id="50" name="Rectangle 49"/>
          <p:cNvSpPr/>
          <p:nvPr/>
        </p:nvSpPr>
        <p:spPr>
          <a:xfrm>
            <a:off x="5657820" y="3250846"/>
            <a:ext cx="1754597" cy="117777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sp>
        <p:nvSpPr>
          <p:cNvPr id="30" name="Rectangle 29"/>
          <p:cNvSpPr/>
          <p:nvPr/>
        </p:nvSpPr>
        <p:spPr>
          <a:xfrm>
            <a:off x="1737641" y="2938066"/>
            <a:ext cx="1754597" cy="3123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pic>
        <p:nvPicPr>
          <p:cNvPr id="32" name="Picture 31"/>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2197526" y="2040144"/>
            <a:ext cx="834827" cy="834827"/>
          </a:xfrm>
          <a:prstGeom prst="rect">
            <a:avLst/>
          </a:prstGeom>
        </p:spPr>
      </p:pic>
      <p:sp>
        <p:nvSpPr>
          <p:cNvPr id="33" name="TextBox 32"/>
          <p:cNvSpPr txBox="1"/>
          <p:nvPr/>
        </p:nvSpPr>
        <p:spPr>
          <a:xfrm>
            <a:off x="1858851" y="3399014"/>
            <a:ext cx="1341458" cy="957313"/>
          </a:xfrm>
          <a:prstGeom prst="rect">
            <a:avLst/>
          </a:prstGeom>
          <a:noFill/>
        </p:spPr>
        <p:txBody>
          <a:bodyPr wrap="square" rtlCol="0">
            <a:spAutoFit/>
          </a:bodyPr>
          <a:lstStyle/>
          <a:p>
            <a:pPr>
              <a:buClrTx/>
              <a:buFontTx/>
              <a:buNone/>
            </a:pPr>
            <a:r>
              <a:rPr lang="en-US" altLang="en-US" sz="1124" dirty="0">
                <a:solidFill>
                  <a:schemeClr val="bg1"/>
                </a:solidFill>
                <a:latin typeface="+mj-lt"/>
                <a:ea typeface="HelvNeue for IBM" charset="0"/>
                <a:cs typeface="HelvNeue for IBM" charset="0"/>
              </a:rPr>
              <a:t>Built-in learning to get started or go the distance with advanced tutorials</a:t>
            </a:r>
          </a:p>
        </p:txBody>
      </p:sp>
      <p:sp>
        <p:nvSpPr>
          <p:cNvPr id="5" name="TextBox 4"/>
          <p:cNvSpPr txBox="1"/>
          <p:nvPr/>
        </p:nvSpPr>
        <p:spPr>
          <a:xfrm>
            <a:off x="1737641" y="2956130"/>
            <a:ext cx="1754597" cy="334579"/>
          </a:xfrm>
          <a:prstGeom prst="rect">
            <a:avLst/>
          </a:prstGeom>
          <a:noFill/>
        </p:spPr>
        <p:txBody>
          <a:bodyPr wrap="square" rtlCol="0">
            <a:spAutoFit/>
          </a:bodyPr>
          <a:lstStyle/>
          <a:p>
            <a:pPr algn="ctr"/>
            <a:r>
              <a:rPr lang="en-US" sz="1574" b="1" dirty="0">
                <a:solidFill>
                  <a:schemeClr val="bg1"/>
                </a:solidFill>
                <a:latin typeface="+mj-lt"/>
                <a:ea typeface="HelvNeue for IBM" charset="0"/>
                <a:cs typeface="HelvNeue for IBM" charset="0"/>
              </a:rPr>
              <a:t>Learn</a:t>
            </a:r>
          </a:p>
        </p:txBody>
      </p:sp>
      <p:sp>
        <p:nvSpPr>
          <p:cNvPr id="38" name="Rectangle 37"/>
          <p:cNvSpPr/>
          <p:nvPr/>
        </p:nvSpPr>
        <p:spPr>
          <a:xfrm>
            <a:off x="3697731" y="2938066"/>
            <a:ext cx="1754597" cy="3123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pic>
        <p:nvPicPr>
          <p:cNvPr id="40" name="Picture 39"/>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37668" y="2094798"/>
            <a:ext cx="725520" cy="725520"/>
          </a:xfrm>
          <a:prstGeom prst="rect">
            <a:avLst/>
          </a:prstGeom>
        </p:spPr>
      </p:pic>
      <p:sp>
        <p:nvSpPr>
          <p:cNvPr id="41" name="TextBox 40"/>
          <p:cNvSpPr txBox="1"/>
          <p:nvPr/>
        </p:nvSpPr>
        <p:spPr>
          <a:xfrm>
            <a:off x="3713113" y="3399014"/>
            <a:ext cx="1733408" cy="784317"/>
          </a:xfrm>
          <a:prstGeom prst="rect">
            <a:avLst/>
          </a:prstGeom>
          <a:noFill/>
        </p:spPr>
        <p:txBody>
          <a:bodyPr wrap="square" rtlCol="0">
            <a:spAutoFit/>
          </a:bodyPr>
          <a:lstStyle/>
          <a:p>
            <a:pPr>
              <a:buClrTx/>
              <a:buFontTx/>
              <a:buNone/>
            </a:pPr>
            <a:r>
              <a:rPr lang="en-US" altLang="en-US" sz="1124" dirty="0">
                <a:solidFill>
                  <a:schemeClr val="bg1"/>
                </a:solidFill>
                <a:latin typeface="+mj-lt"/>
                <a:ea typeface="HelvNeue for IBM" charset="0"/>
                <a:cs typeface="HelvNeue for IBM" charset="0"/>
              </a:rPr>
              <a:t>The best of open source and IBM value-add to create state-of-the-art data products</a:t>
            </a:r>
          </a:p>
        </p:txBody>
      </p:sp>
      <p:sp>
        <p:nvSpPr>
          <p:cNvPr id="42" name="TextBox 41"/>
          <p:cNvSpPr txBox="1"/>
          <p:nvPr/>
        </p:nvSpPr>
        <p:spPr>
          <a:xfrm>
            <a:off x="3697731" y="2956130"/>
            <a:ext cx="1754597" cy="334579"/>
          </a:xfrm>
          <a:prstGeom prst="rect">
            <a:avLst/>
          </a:prstGeom>
          <a:noFill/>
        </p:spPr>
        <p:txBody>
          <a:bodyPr wrap="square" rtlCol="0">
            <a:spAutoFit/>
          </a:bodyPr>
          <a:lstStyle/>
          <a:p>
            <a:pPr algn="ctr"/>
            <a:r>
              <a:rPr lang="en-US" sz="1574" b="1" dirty="0">
                <a:solidFill>
                  <a:schemeClr val="bg1"/>
                </a:solidFill>
                <a:latin typeface="+mj-lt"/>
                <a:ea typeface="HelvNeue for IBM" charset="0"/>
                <a:cs typeface="HelvNeue for IBM" charset="0"/>
              </a:rPr>
              <a:t>Create</a:t>
            </a:r>
          </a:p>
        </p:txBody>
      </p:sp>
      <p:sp>
        <p:nvSpPr>
          <p:cNvPr id="43" name="Rectangle 42"/>
          <p:cNvSpPr/>
          <p:nvPr/>
        </p:nvSpPr>
        <p:spPr>
          <a:xfrm>
            <a:off x="5657820" y="2938066"/>
            <a:ext cx="1754597" cy="3123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mj-lt"/>
            </a:endParaRPr>
          </a:p>
        </p:txBody>
      </p:sp>
      <p:pic>
        <p:nvPicPr>
          <p:cNvPr id="45" name="Picture 4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116934" y="2016543"/>
            <a:ext cx="882030" cy="882030"/>
          </a:xfrm>
          <a:prstGeom prst="rect">
            <a:avLst/>
          </a:prstGeom>
        </p:spPr>
      </p:pic>
      <p:sp>
        <p:nvSpPr>
          <p:cNvPr id="46" name="TextBox 45"/>
          <p:cNvSpPr txBox="1"/>
          <p:nvPr/>
        </p:nvSpPr>
        <p:spPr>
          <a:xfrm>
            <a:off x="5779031" y="3399014"/>
            <a:ext cx="1431811" cy="784317"/>
          </a:xfrm>
          <a:prstGeom prst="rect">
            <a:avLst/>
          </a:prstGeom>
          <a:noFill/>
        </p:spPr>
        <p:txBody>
          <a:bodyPr wrap="square" rtlCol="0">
            <a:spAutoFit/>
          </a:bodyPr>
          <a:lstStyle/>
          <a:p>
            <a:pPr>
              <a:buClrTx/>
              <a:buFontTx/>
              <a:buNone/>
            </a:pPr>
            <a:r>
              <a:rPr lang="en-US" altLang="en-US" sz="1124" dirty="0">
                <a:solidFill>
                  <a:schemeClr val="bg1"/>
                </a:solidFill>
                <a:latin typeface="+mj-lt"/>
                <a:ea typeface="HelvNeue for IBM" charset="0"/>
                <a:cs typeface="HelvNeue for IBM" charset="0"/>
              </a:rPr>
              <a:t>Community and social features that provide meaningful collaboration</a:t>
            </a:r>
          </a:p>
        </p:txBody>
      </p:sp>
      <p:sp>
        <p:nvSpPr>
          <p:cNvPr id="47" name="TextBox 46"/>
          <p:cNvSpPr txBox="1"/>
          <p:nvPr/>
        </p:nvSpPr>
        <p:spPr>
          <a:xfrm>
            <a:off x="5657820" y="2956130"/>
            <a:ext cx="1754597" cy="334579"/>
          </a:xfrm>
          <a:prstGeom prst="rect">
            <a:avLst/>
          </a:prstGeom>
          <a:noFill/>
        </p:spPr>
        <p:txBody>
          <a:bodyPr wrap="square" rtlCol="0">
            <a:spAutoFit/>
          </a:bodyPr>
          <a:lstStyle/>
          <a:p>
            <a:pPr algn="ctr"/>
            <a:r>
              <a:rPr lang="en-US" sz="1574" b="1" dirty="0">
                <a:solidFill>
                  <a:schemeClr val="bg1"/>
                </a:solidFill>
                <a:latin typeface="+mj-lt"/>
                <a:ea typeface="HelvNeue for IBM" charset="0"/>
                <a:cs typeface="HelvNeue for IBM" charset="0"/>
              </a:rPr>
              <a:t>Collaborate</a:t>
            </a:r>
          </a:p>
        </p:txBody>
      </p:sp>
      <p:sp>
        <p:nvSpPr>
          <p:cNvPr id="3" name="Rectangle 2"/>
          <p:cNvSpPr/>
          <p:nvPr/>
        </p:nvSpPr>
        <p:spPr>
          <a:xfrm>
            <a:off x="2550314" y="5503867"/>
            <a:ext cx="4007635" cy="299954"/>
          </a:xfrm>
          <a:prstGeom prst="rect">
            <a:avLst/>
          </a:prstGeom>
          <a:noFill/>
          <a:ln>
            <a:noFill/>
          </a:ln>
        </p:spPr>
        <p:txBody>
          <a:bodyPr wrap="square">
            <a:spAutoFit/>
          </a:bodyPr>
          <a:lstStyle/>
          <a:p>
            <a:pPr algn="ctr"/>
            <a:r>
              <a:rPr lang="en-US" sz="1349" dirty="0" smtClean="0">
                <a:hlinkClick r:id="rId6"/>
              </a:rPr>
              <a:t>http</a:t>
            </a:r>
            <a:r>
              <a:rPr lang="en-US" sz="1349" dirty="0">
                <a:hlinkClick r:id="rId6"/>
              </a:rPr>
              <a:t>://</a:t>
            </a:r>
            <a:r>
              <a:rPr lang="en-US" sz="1349" dirty="0" smtClean="0">
                <a:hlinkClick r:id="rId6"/>
              </a:rPr>
              <a:t>datascience.ibm.com</a:t>
            </a:r>
            <a:r>
              <a:rPr lang="en-US" sz="1349" dirty="0" smtClean="0"/>
              <a:t> </a:t>
            </a:r>
            <a:endParaRPr lang="en-US" sz="1349" dirty="0"/>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3169" y="4564874"/>
            <a:ext cx="1208596" cy="513372"/>
          </a:xfrm>
          <a:prstGeom prst="rect">
            <a:avLst/>
          </a:prstGeom>
        </p:spPr>
      </p:pic>
      <p:sp>
        <p:nvSpPr>
          <p:cNvPr id="4" name="Title 3"/>
          <p:cNvSpPr>
            <a:spLocks noGrp="1"/>
          </p:cNvSpPr>
          <p:nvPr>
            <p:ph type="title"/>
          </p:nvPr>
        </p:nvSpPr>
        <p:spPr>
          <a:xfrm>
            <a:off x="251884" y="956885"/>
            <a:ext cx="8646289" cy="532273"/>
          </a:xfrm>
        </p:spPr>
        <p:txBody>
          <a:bodyPr>
            <a:normAutofit/>
          </a:bodyPr>
          <a:lstStyle/>
          <a:p>
            <a:pPr algn="ctr"/>
            <a:r>
              <a:rPr lang="en-US" dirty="0" smtClean="0">
                <a:solidFill>
                  <a:srgbClr val="0070C0"/>
                </a:solidFill>
              </a:rPr>
              <a:t>Data </a:t>
            </a:r>
            <a:r>
              <a:rPr lang="en-US" dirty="0">
                <a:solidFill>
                  <a:srgbClr val="0070C0"/>
                </a:solidFill>
              </a:rPr>
              <a:t>Science Experience</a:t>
            </a:r>
            <a:endParaRPr lang="en-US" sz="1349" dirty="0"/>
          </a:p>
        </p:txBody>
      </p:sp>
    </p:spTree>
    <p:extLst>
      <p:ext uri="{BB962C8B-B14F-4D97-AF65-F5344CB8AC3E}">
        <p14:creationId xmlns:p14="http://schemas.microsoft.com/office/powerpoint/2010/main" val="569022154"/>
      </p:ext>
    </p:extLst>
  </p:cSld>
  <p:clrMapOvr>
    <a:masterClrMapping/>
  </p:clrMapOvr>
</p:sld>
</file>

<file path=ppt/theme/theme1.xml><?xml version="1.0" encoding="utf-8"?>
<a:theme xmlns:a="http://schemas.openxmlformats.org/drawingml/2006/main" name="2016Watso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33F218B0-230B-AF45-82A6-FC55F4C3A07A}" vid="{59E844D2-3628-6147-BDD3-ED71489DFD55}"/>
    </a:ext>
  </a:extLst>
</a:theme>
</file>

<file path=ppt/theme/theme2.xml><?xml version="1.0" encoding="utf-8"?>
<a:theme xmlns:a="http://schemas.openxmlformats.org/drawingml/2006/main" name="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33F218B0-230B-AF45-82A6-FC55F4C3A07A}" vid="{8E46C425-B201-5342-B218-69C32BE8D2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IBM_2017_template</Template>
  <TotalTime>209</TotalTime>
  <Words>3245</Words>
  <Application>Microsoft Macintosh PowerPoint</Application>
  <PresentationFormat>On-screen Show (4:3)</PresentationFormat>
  <Paragraphs>561</Paragraphs>
  <Slides>43</Slides>
  <Notes>29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43</vt:i4>
      </vt:variant>
    </vt:vector>
  </HeadingPairs>
  <TitlesOfParts>
    <vt:vector size="59" baseType="lpstr">
      <vt:lpstr>Calibri</vt:lpstr>
      <vt:lpstr>Courier New</vt:lpstr>
      <vt:lpstr>Digital-7</vt:lpstr>
      <vt:lpstr>Helvetica</vt:lpstr>
      <vt:lpstr>Helvetica Neue Light</vt:lpstr>
      <vt:lpstr>HelvNeue for IBM</vt:lpstr>
      <vt:lpstr>HelvNeue for IBM Light</vt:lpstr>
      <vt:lpstr>HelvNeue Roman for IBM</vt:lpstr>
      <vt:lpstr>MS PGothic</vt:lpstr>
      <vt:lpstr>ＭＳ Ｐゴシック</vt:lpstr>
      <vt:lpstr>Symbol</vt:lpstr>
      <vt:lpstr>Times New Roman</vt:lpstr>
      <vt:lpstr>Wingdings</vt:lpstr>
      <vt:lpstr>Arial</vt:lpstr>
      <vt:lpstr>2016Watson</vt:lpstr>
      <vt:lpstr>IBM Analytics_wht_template</vt:lpstr>
      <vt:lpstr>PowerPoint Presentation</vt:lpstr>
      <vt:lpstr>Agenda</vt:lpstr>
      <vt:lpstr>Data Science Experience</vt:lpstr>
      <vt:lpstr>What is data science?</vt:lpstr>
      <vt:lpstr>Why do we need it?</vt:lpstr>
      <vt:lpstr>What do we need to practice data science?</vt:lpstr>
      <vt:lpstr>What do we need to practice data science?</vt:lpstr>
      <vt:lpstr>Data Scientist - Current Challenges and Pain Points</vt:lpstr>
      <vt:lpstr>Data Science Experience</vt:lpstr>
      <vt:lpstr>Core Attributes of the Data Science Experience</vt:lpstr>
      <vt:lpstr>Community Cards provide in-context learning for users</vt:lpstr>
      <vt:lpstr>Collaborate Using Projects</vt:lpstr>
      <vt:lpstr>Collaborate</vt:lpstr>
      <vt:lpstr>Collaborate</vt:lpstr>
      <vt:lpstr>Create</vt:lpstr>
      <vt:lpstr>Spark</vt:lpstr>
      <vt:lpstr>PowerPoint Presentation</vt:lpstr>
      <vt:lpstr>PowerPoint Presentation</vt:lpstr>
      <vt:lpstr>Spark has gained  tremendous traction very quickly</vt:lpstr>
      <vt:lpstr>Key reasons for interest in Spark</vt:lpstr>
      <vt:lpstr>Spark Ecosystem</vt:lpstr>
      <vt:lpstr>Libraries Usage</vt:lpstr>
      <vt:lpstr>Spark Programming Languages</vt:lpstr>
      <vt:lpstr>IBM is all-in on Spark</vt:lpstr>
      <vt:lpstr>Spark Tech Center (STC): IBM’s Commitment to Spark </vt:lpstr>
      <vt:lpstr>IBM driving SQL and Machine Learning innovation..</vt:lpstr>
      <vt:lpstr>Comparison of Company Contributions in Spark 2.0</vt:lpstr>
      <vt:lpstr>Spark Internals</vt:lpstr>
      <vt:lpstr>Spark Terminology</vt:lpstr>
      <vt:lpstr>Spark Architecture</vt:lpstr>
      <vt:lpstr>PowerPoint Presentation</vt:lpstr>
      <vt:lpstr>Resilient Distributed Datasets</vt:lpstr>
      <vt:lpstr>Resilient Distributed Datasets</vt:lpstr>
      <vt:lpstr>RDDs</vt:lpstr>
      <vt:lpstr>PowerPoint Presentation</vt:lpstr>
      <vt:lpstr>Code Execution (2)</vt:lpstr>
      <vt:lpstr>Code Execution (3)</vt:lpstr>
      <vt:lpstr>Code Execution (5)</vt:lpstr>
      <vt:lpstr>Code Execution (5)</vt:lpstr>
      <vt:lpstr>Hands on Labs</vt:lpstr>
      <vt:lpstr>DataFrames</vt:lpstr>
      <vt:lpstr>Sample Architecture</vt:lpstr>
      <vt:lpstr>Hands - on Labs https://github.com/joshishwetha/dsx-spark</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SHWETA JOSHI</dc:creator>
  <cp:lastModifiedBy>SHWETA JOSHI</cp:lastModifiedBy>
  <cp:revision>151</cp:revision>
  <dcterms:created xsi:type="dcterms:W3CDTF">2017-06-29T04:33:26Z</dcterms:created>
  <dcterms:modified xsi:type="dcterms:W3CDTF">2017-06-29T08:03:55Z</dcterms:modified>
</cp:coreProperties>
</file>